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45.xml" ContentType="application/vnd.openxmlformats-officedocument.presentationml.slide+xml"/>
  <Override PartName="/ppt/slides/slide20.xml" ContentType="application/vnd.openxmlformats-officedocument.presentationml.slide+xml"/>
  <Override PartName="/ppt/slides/slide4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9.xml" ContentType="application/vnd.openxmlformats-officedocument.presentationml.slide+xml"/>
  <Override PartName="/ppt/slides/slide19.xml" ContentType="application/vnd.openxmlformats-officedocument.presentationml.slide+xml"/>
  <Override PartName="/ppt/slides/slide31.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30.xml" ContentType="application/vnd.openxmlformats-officedocument.presentationml.slide+xml"/>
  <Override PartName="/ppt/slides/slide38.xml" ContentType="application/vnd.openxmlformats-officedocument.presentationml.slide+xml"/>
  <Override PartName="/ppt/slides/slide49.xml" ContentType="application/vnd.openxmlformats-officedocument.presentationml.slide+xml"/>
  <Override PartName="/ppt/slides/slide36.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7.xml" ContentType="application/vnd.openxmlformats-officedocument.presentationml.slide+xml"/>
  <Override PartName="/ppt/slides/slide35.xml" ContentType="application/vnd.openxmlformats-officedocument.presentationml.slide+xml"/>
  <Override PartName="/ppt/notesSlides/notesSlide22.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Slides/notesSlide24.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16.xml" ContentType="application/vnd.openxmlformats-officedocument.presentationml.notesSlide+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4" r:id="rId3"/>
  </p:sldMasterIdLst>
  <p:notesMasterIdLst>
    <p:notesMasterId r:id="rId56"/>
  </p:notesMasterIdLst>
  <p:sldIdLst>
    <p:sldId id="292" r:id="rId4"/>
    <p:sldId id="312" r:id="rId5"/>
    <p:sldId id="291" r:id="rId6"/>
    <p:sldId id="351" r:id="rId7"/>
    <p:sldId id="307" r:id="rId8"/>
    <p:sldId id="365" r:id="rId9"/>
    <p:sldId id="294" r:id="rId10"/>
    <p:sldId id="316" r:id="rId11"/>
    <p:sldId id="317" r:id="rId12"/>
    <p:sldId id="321" r:id="rId13"/>
    <p:sldId id="331" r:id="rId14"/>
    <p:sldId id="328" r:id="rId15"/>
    <p:sldId id="314" r:id="rId16"/>
    <p:sldId id="318" r:id="rId17"/>
    <p:sldId id="352" r:id="rId18"/>
    <p:sldId id="319" r:id="rId19"/>
    <p:sldId id="353" r:id="rId20"/>
    <p:sldId id="327" r:id="rId21"/>
    <p:sldId id="329" r:id="rId22"/>
    <p:sldId id="323" r:id="rId23"/>
    <p:sldId id="330" r:id="rId24"/>
    <p:sldId id="333" r:id="rId25"/>
    <p:sldId id="334" r:id="rId26"/>
    <p:sldId id="340" r:id="rId27"/>
    <p:sldId id="336" r:id="rId28"/>
    <p:sldId id="335" r:id="rId29"/>
    <p:sldId id="295" r:id="rId30"/>
    <p:sldId id="332" r:id="rId31"/>
    <p:sldId id="339" r:id="rId32"/>
    <p:sldId id="337" r:id="rId33"/>
    <p:sldId id="338" r:id="rId34"/>
    <p:sldId id="341" r:id="rId35"/>
    <p:sldId id="325" r:id="rId36"/>
    <p:sldId id="347" r:id="rId37"/>
    <p:sldId id="300" r:id="rId38"/>
    <p:sldId id="348" r:id="rId39"/>
    <p:sldId id="346" r:id="rId40"/>
    <p:sldId id="363" r:id="rId41"/>
    <p:sldId id="345" r:id="rId42"/>
    <p:sldId id="344" r:id="rId43"/>
    <p:sldId id="296" r:id="rId44"/>
    <p:sldId id="297" r:id="rId45"/>
    <p:sldId id="350" r:id="rId46"/>
    <p:sldId id="354" r:id="rId47"/>
    <p:sldId id="355" r:id="rId48"/>
    <p:sldId id="356" r:id="rId49"/>
    <p:sldId id="357" r:id="rId50"/>
    <p:sldId id="358" r:id="rId51"/>
    <p:sldId id="364" r:id="rId52"/>
    <p:sldId id="361" r:id="rId53"/>
    <p:sldId id="362" r:id="rId54"/>
    <p:sldId id="360" r:id="rId5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99"/>
    <a:srgbClr val="3333FF"/>
    <a:srgbClr val="3333CC"/>
    <a:srgbClr val="0B64B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05" autoAdjust="0"/>
    <p:restoredTop sz="74152" autoAdjust="0"/>
  </p:normalViewPr>
  <p:slideViewPr>
    <p:cSldViewPr snapToGrid="0" snapToObjects="1">
      <p:cViewPr varScale="1">
        <p:scale>
          <a:sx n="54" d="100"/>
          <a:sy n="54" d="100"/>
        </p:scale>
        <p:origin x="-182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customXml" Target="../customXml/item3.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customXml" Target="../customXml/item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presProps" Target="pres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E7A2F5-FBDB-4531-AD22-DEE80680C0C0}" type="datetimeFigureOut">
              <a:rPr lang="en-US" smtClean="0"/>
              <a:t>3/16/2016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D90C69-C43D-4C0C-9BF9-7F722BE28D1E}" type="slidenum">
              <a:rPr lang="en-US" smtClean="0"/>
              <a:t>‹#›</a:t>
            </a:fld>
            <a:endParaRPr lang="en-US"/>
          </a:p>
        </p:txBody>
      </p:sp>
    </p:spTree>
    <p:extLst>
      <p:ext uri="{BB962C8B-B14F-4D97-AF65-F5344CB8AC3E}">
        <p14:creationId xmlns:p14="http://schemas.microsoft.com/office/powerpoint/2010/main" val="1783300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Located in beautiful downtown Missoula, MT</a:t>
            </a:r>
          </a:p>
          <a:p>
            <a:endParaRPr lang="en-US" dirty="0"/>
          </a:p>
        </p:txBody>
      </p:sp>
      <p:sp>
        <p:nvSpPr>
          <p:cNvPr id="4" name="Slide Number Placeholder 3"/>
          <p:cNvSpPr>
            <a:spLocks noGrp="1"/>
          </p:cNvSpPr>
          <p:nvPr>
            <p:ph type="sldNum" sz="quarter" idx="10"/>
          </p:nvPr>
        </p:nvSpPr>
        <p:spPr/>
        <p:txBody>
          <a:bodyPr/>
          <a:lstStyle/>
          <a:p>
            <a:fld id="{96D90C69-C43D-4C0C-9BF9-7F722BE28D1E}" type="slidenum">
              <a:rPr lang="en-US" smtClean="0"/>
              <a:t>4</a:t>
            </a:fld>
            <a:endParaRPr lang="en-US"/>
          </a:p>
        </p:txBody>
      </p:sp>
    </p:spTree>
    <p:extLst>
      <p:ext uri="{BB962C8B-B14F-4D97-AF65-F5344CB8AC3E}">
        <p14:creationId xmlns:p14="http://schemas.microsoft.com/office/powerpoint/2010/main" val="4234171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4BBD284E-8D5D-4A65-B05C-4971109F952B}" type="slidenum">
              <a:rPr lang="fr-FR" sz="1200" smtClean="0"/>
              <a:pPr/>
              <a:t>17</a:t>
            </a:fld>
            <a:endParaRPr lang="fr-FR" sz="1200" smtClean="0"/>
          </a:p>
        </p:txBody>
      </p:sp>
      <p:sp>
        <p:nvSpPr>
          <p:cNvPr id="71683" name="Rectangle 2"/>
          <p:cNvSpPr>
            <a:spLocks noGrp="1" noRot="1" noChangeAspect="1" noChangeArrowheads="1" noTextEdit="1"/>
          </p:cNvSpPr>
          <p:nvPr>
            <p:ph type="sldImg"/>
          </p:nvPr>
        </p:nvSpPr>
        <p:spPr>
          <a:xfrm>
            <a:off x="1144588" y="685800"/>
            <a:ext cx="4572000" cy="3429000"/>
          </a:xfrm>
          <a:ln/>
        </p:spPr>
      </p:sp>
      <p:sp>
        <p:nvSpPr>
          <p:cNvPr id="71684" name="Rectangle 3"/>
          <p:cNvSpPr>
            <a:spLocks noGrp="1" noChangeArrowheads="1"/>
          </p:cNvSpPr>
          <p:nvPr>
            <p:ph type="body" idx="1"/>
          </p:nvPr>
        </p:nvSpPr>
        <p:spPr>
          <a:xfrm>
            <a:off x="685800" y="4343400"/>
            <a:ext cx="5486400" cy="4114800"/>
          </a:xfrm>
          <a:noFill/>
        </p:spPr>
        <p:txBody>
          <a:bodyPr/>
          <a:lstStyle/>
          <a:p>
            <a:pPr eaLnBrk="1" hangingPunct="1"/>
            <a:r>
              <a:rPr lang="en-US" smtClean="0"/>
              <a:t>USBRS Task Force, formed in 2004, is chaired by Richard Moeur, traffic design manager from Arizona DOT. Richard already served on the AASHTO Sub Committee on Traffic Engineering and is an avid cyclist. The Task Force formed under the Joint Technical Committee on NonMotorized Transportation and is made up of AASHTO committee members and three non-profit bicycle organizations: Adventure Cycling Association, East Coast Greenway Alliance and Mississippi River Trail, Inc. In 2005, Adventure Cycling began offering staff support to the Task Force and has been coordinating with AASHTO and the states ever since.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defTabSz="923186" eaLnBrk="0" hangingPunct="0">
              <a:defRPr>
                <a:solidFill>
                  <a:schemeClr val="tx1"/>
                </a:solidFill>
                <a:latin typeface="Arial" charset="0"/>
              </a:defRPr>
            </a:lvl1pPr>
            <a:lvl2pPr marL="709443" indent="-272863" defTabSz="923186" eaLnBrk="0" hangingPunct="0">
              <a:defRPr>
                <a:solidFill>
                  <a:schemeClr val="tx1"/>
                </a:solidFill>
                <a:latin typeface="Arial" charset="0"/>
              </a:defRPr>
            </a:lvl2pPr>
            <a:lvl3pPr marL="1091451" indent="-218290" defTabSz="923186" eaLnBrk="0" hangingPunct="0">
              <a:defRPr>
                <a:solidFill>
                  <a:schemeClr val="tx1"/>
                </a:solidFill>
                <a:latin typeface="Arial" charset="0"/>
              </a:defRPr>
            </a:lvl3pPr>
            <a:lvl4pPr marL="1528031" indent="-218290" defTabSz="923186" eaLnBrk="0" hangingPunct="0">
              <a:defRPr>
                <a:solidFill>
                  <a:schemeClr val="tx1"/>
                </a:solidFill>
                <a:latin typeface="Arial" charset="0"/>
              </a:defRPr>
            </a:lvl4pPr>
            <a:lvl5pPr marL="1964611" indent="-218290" defTabSz="923186" eaLnBrk="0" hangingPunct="0">
              <a:defRPr>
                <a:solidFill>
                  <a:schemeClr val="tx1"/>
                </a:solidFill>
                <a:latin typeface="Arial" charset="0"/>
              </a:defRPr>
            </a:lvl5pPr>
            <a:lvl6pPr marL="2401192" indent="-218290" defTabSz="923186" eaLnBrk="0" fontAlgn="base" hangingPunct="0">
              <a:spcBef>
                <a:spcPct val="0"/>
              </a:spcBef>
              <a:spcAft>
                <a:spcPct val="0"/>
              </a:spcAft>
              <a:defRPr>
                <a:solidFill>
                  <a:schemeClr val="tx1"/>
                </a:solidFill>
                <a:latin typeface="Arial" charset="0"/>
              </a:defRPr>
            </a:lvl6pPr>
            <a:lvl7pPr marL="2837772" indent="-218290" defTabSz="923186" eaLnBrk="0" fontAlgn="base" hangingPunct="0">
              <a:spcBef>
                <a:spcPct val="0"/>
              </a:spcBef>
              <a:spcAft>
                <a:spcPct val="0"/>
              </a:spcAft>
              <a:defRPr>
                <a:solidFill>
                  <a:schemeClr val="tx1"/>
                </a:solidFill>
                <a:latin typeface="Arial" charset="0"/>
              </a:defRPr>
            </a:lvl7pPr>
            <a:lvl8pPr marL="3274352" indent="-218290" defTabSz="923186" eaLnBrk="0" fontAlgn="base" hangingPunct="0">
              <a:spcBef>
                <a:spcPct val="0"/>
              </a:spcBef>
              <a:spcAft>
                <a:spcPct val="0"/>
              </a:spcAft>
              <a:defRPr>
                <a:solidFill>
                  <a:schemeClr val="tx1"/>
                </a:solidFill>
                <a:latin typeface="Arial" charset="0"/>
              </a:defRPr>
            </a:lvl8pPr>
            <a:lvl9pPr marL="3710932" indent="-218290" defTabSz="923186" eaLnBrk="0" fontAlgn="base" hangingPunct="0">
              <a:spcBef>
                <a:spcPct val="0"/>
              </a:spcBef>
              <a:spcAft>
                <a:spcPct val="0"/>
              </a:spcAft>
              <a:defRPr>
                <a:solidFill>
                  <a:schemeClr val="tx1"/>
                </a:solidFill>
                <a:latin typeface="Arial" charset="0"/>
              </a:defRPr>
            </a:lvl9pPr>
          </a:lstStyle>
          <a:p>
            <a:pPr eaLnBrk="1" hangingPunct="1"/>
            <a:fld id="{9AEDA5ED-D871-4C67-A4AD-EFC248D535B0}" type="slidenum">
              <a:rPr lang="fr-FR" smtClean="0">
                <a:ea typeface="MS PGothic" pitchFamily="34" charset="-128"/>
              </a:rPr>
              <a:pPr eaLnBrk="1" hangingPunct="1"/>
              <a:t>19</a:t>
            </a:fld>
            <a:endParaRPr lang="fr-FR" smtClean="0">
              <a:ea typeface="MS PGothic" pitchFamily="34" charset="-128"/>
            </a:endParaRPr>
          </a:p>
        </p:txBody>
      </p:sp>
      <p:sp>
        <p:nvSpPr>
          <p:cNvPr id="47107" name="Rectangle 2"/>
          <p:cNvSpPr>
            <a:spLocks noGrp="1" noRot="1" noChangeAspect="1" noChangeArrowheads="1" noTextEdit="1"/>
          </p:cNvSpPr>
          <p:nvPr>
            <p:ph type="sldImg"/>
          </p:nvPr>
        </p:nvSpPr>
        <p:spPr>
          <a:xfrm>
            <a:off x="1143000" y="687388"/>
            <a:ext cx="4573588" cy="3429000"/>
          </a:xfrm>
          <a:ln/>
        </p:spPr>
      </p:sp>
      <p:sp>
        <p:nvSpPr>
          <p:cNvPr id="47108" name="Rectangle 3"/>
          <p:cNvSpPr>
            <a:spLocks noGrp="1" noChangeArrowheads="1"/>
          </p:cNvSpPr>
          <p:nvPr>
            <p:ph type="body" idx="1"/>
          </p:nvPr>
        </p:nvSpPr>
        <p:spPr>
          <a:xfrm>
            <a:off x="686099" y="4343704"/>
            <a:ext cx="5485805" cy="4113892"/>
          </a:xfrm>
          <a:noFill/>
        </p:spPr>
        <p:txBody>
          <a:bodyPr/>
          <a:lstStyle/>
          <a:p>
            <a:pPr eaLnBrk="1" hangingPunct="1"/>
            <a:r>
              <a:rPr lang="en-US" smtClean="0"/>
              <a:t>Spaghetti on a map</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defTabSz="923186" eaLnBrk="0" hangingPunct="0">
              <a:defRPr>
                <a:solidFill>
                  <a:schemeClr val="tx1"/>
                </a:solidFill>
                <a:latin typeface="Arial" charset="0"/>
              </a:defRPr>
            </a:lvl1pPr>
            <a:lvl2pPr marL="709443" indent="-272863" defTabSz="923186" eaLnBrk="0" hangingPunct="0">
              <a:defRPr>
                <a:solidFill>
                  <a:schemeClr val="tx1"/>
                </a:solidFill>
                <a:latin typeface="Arial" charset="0"/>
              </a:defRPr>
            </a:lvl2pPr>
            <a:lvl3pPr marL="1091451" indent="-218290" defTabSz="923186" eaLnBrk="0" hangingPunct="0">
              <a:defRPr>
                <a:solidFill>
                  <a:schemeClr val="tx1"/>
                </a:solidFill>
                <a:latin typeface="Arial" charset="0"/>
              </a:defRPr>
            </a:lvl3pPr>
            <a:lvl4pPr marL="1528031" indent="-218290" defTabSz="923186" eaLnBrk="0" hangingPunct="0">
              <a:defRPr>
                <a:solidFill>
                  <a:schemeClr val="tx1"/>
                </a:solidFill>
                <a:latin typeface="Arial" charset="0"/>
              </a:defRPr>
            </a:lvl4pPr>
            <a:lvl5pPr marL="1964611" indent="-218290" defTabSz="923186" eaLnBrk="0" hangingPunct="0">
              <a:defRPr>
                <a:solidFill>
                  <a:schemeClr val="tx1"/>
                </a:solidFill>
                <a:latin typeface="Arial" charset="0"/>
              </a:defRPr>
            </a:lvl5pPr>
            <a:lvl6pPr marL="2401192" indent="-218290" defTabSz="923186" eaLnBrk="0" fontAlgn="base" hangingPunct="0">
              <a:spcBef>
                <a:spcPct val="0"/>
              </a:spcBef>
              <a:spcAft>
                <a:spcPct val="0"/>
              </a:spcAft>
              <a:defRPr>
                <a:solidFill>
                  <a:schemeClr val="tx1"/>
                </a:solidFill>
                <a:latin typeface="Arial" charset="0"/>
              </a:defRPr>
            </a:lvl6pPr>
            <a:lvl7pPr marL="2837772" indent="-218290" defTabSz="923186" eaLnBrk="0" fontAlgn="base" hangingPunct="0">
              <a:spcBef>
                <a:spcPct val="0"/>
              </a:spcBef>
              <a:spcAft>
                <a:spcPct val="0"/>
              </a:spcAft>
              <a:defRPr>
                <a:solidFill>
                  <a:schemeClr val="tx1"/>
                </a:solidFill>
                <a:latin typeface="Arial" charset="0"/>
              </a:defRPr>
            </a:lvl7pPr>
            <a:lvl8pPr marL="3274352" indent="-218290" defTabSz="923186" eaLnBrk="0" fontAlgn="base" hangingPunct="0">
              <a:spcBef>
                <a:spcPct val="0"/>
              </a:spcBef>
              <a:spcAft>
                <a:spcPct val="0"/>
              </a:spcAft>
              <a:defRPr>
                <a:solidFill>
                  <a:schemeClr val="tx1"/>
                </a:solidFill>
                <a:latin typeface="Arial" charset="0"/>
              </a:defRPr>
            </a:lvl8pPr>
            <a:lvl9pPr marL="3710932" indent="-218290" defTabSz="923186" eaLnBrk="0" fontAlgn="base" hangingPunct="0">
              <a:spcBef>
                <a:spcPct val="0"/>
              </a:spcBef>
              <a:spcAft>
                <a:spcPct val="0"/>
              </a:spcAft>
              <a:defRPr>
                <a:solidFill>
                  <a:schemeClr val="tx1"/>
                </a:solidFill>
                <a:latin typeface="Arial" charset="0"/>
              </a:defRPr>
            </a:lvl9pPr>
          </a:lstStyle>
          <a:p>
            <a:pPr eaLnBrk="1" hangingPunct="1"/>
            <a:fld id="{7A961E75-3080-4566-80F4-CEC73D81428C}" type="slidenum">
              <a:rPr lang="fr-FR" smtClean="0">
                <a:ea typeface="MS PGothic" pitchFamily="34" charset="-128"/>
              </a:rPr>
              <a:pPr eaLnBrk="1" hangingPunct="1"/>
              <a:t>21</a:t>
            </a:fld>
            <a:endParaRPr lang="fr-FR" smtClean="0">
              <a:ea typeface="MS PGothic" pitchFamily="34" charset="-128"/>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r>
              <a:rPr lang="en-US" smtClean="0"/>
              <a:t>We used metro areas, transportation hubs and national destinations as a way to prioritize the corridors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0EC2A953-5FC5-4566-8425-66E5033B24A3}" type="slidenum">
              <a:rPr lang="fr-FR" sz="1200" smtClean="0"/>
              <a:pPr/>
              <a:t>22</a:t>
            </a:fld>
            <a:endParaRPr lang="fr-FR" sz="1200"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pPr eaLnBrk="1" hangingPunct="1"/>
            <a:r>
              <a:rPr lang="en-US" smtClean="0"/>
              <a:t>Once we had a pretty good take on what the plan would look like, then the Task Force researched designation systems. After a looking at alphabetical, one and three digit numbers, combo system, we determined the numbering system established in 1982 was still the best option to accommodate future growth and alleviate potential naming conflicts with local trails and routes. It was also familiar to AASHTO.</a:t>
            </a:r>
          </a:p>
          <a:p>
            <a:pPr eaLnBrk="1" hangingPunct="1"/>
            <a:r>
              <a:rPr lang="en-US" smtClean="0"/>
              <a:t>Next, we assigned the numbers to the prioritized corridors.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p:spPr>
        <p:txBody>
          <a:bodyPr/>
          <a:lstStyle/>
          <a:p>
            <a:r>
              <a:rPr lang="en-US" smtClean="0"/>
              <a:t>The sign on the left is the current USBR sign as found in the current Manual on Uniform Traffic Control Devices (MUTCD). The old USBR sign had the number on top and the bike on the bottom. The federal highway administration (FHWA) switched the two in the most recent manual.</a:t>
            </a:r>
          </a:p>
          <a:p>
            <a:r>
              <a:rPr lang="en-US" smtClean="0"/>
              <a:t>The green sign was approved in 2009 at the National Committee on Uniform Traffic Control Devices. The reason for the green version was to coordinate with the state bike route signs and also add the “US” to show the interstate status.</a:t>
            </a:r>
          </a:p>
          <a:p>
            <a:r>
              <a:rPr lang="en-US" smtClean="0"/>
              <a:t>In summary, either sign can be used. In order to post the green sign, the state agency must ask FHWA for interim approval until the next MUTCD is released. </a:t>
            </a:r>
          </a:p>
        </p:txBody>
      </p:sp>
      <p:sp>
        <p:nvSpPr>
          <p:cNvPr id="84996" name="Slide Number Placeholder 3"/>
          <p:cNvSpPr>
            <a:spLocks noGrp="1"/>
          </p:cNvSpPr>
          <p:nvPr>
            <p:ph type="sldNum" sz="quarter" idx="5"/>
          </p:nvPr>
        </p:nvSpPr>
        <p:spPr>
          <a:noFill/>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090A0A6E-F7EC-4AB7-BB4F-991C555A62FF}" type="slidenum">
              <a:rPr lang="fr-FR" sz="1200" smtClean="0"/>
              <a:pPr/>
              <a:t>23</a:t>
            </a:fld>
            <a:endParaRPr lang="fr-FR" sz="120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EABA3F35-991E-4DEB-A9CF-332A48BF09E7}" type="slidenum">
              <a:rPr lang="fr-FR" sz="1200" smtClean="0"/>
              <a:pPr/>
              <a:t>26</a:t>
            </a:fld>
            <a:endParaRPr lang="fr-FR" sz="1200" smtClean="0"/>
          </a:p>
        </p:txBody>
      </p:sp>
      <p:sp>
        <p:nvSpPr>
          <p:cNvPr id="86019" name="Rectangle 2"/>
          <p:cNvSpPr>
            <a:spLocks noGrp="1" noRot="1" noChangeAspect="1" noChangeArrowheads="1" noTextEdit="1"/>
          </p:cNvSpPr>
          <p:nvPr>
            <p:ph type="sldImg"/>
          </p:nvPr>
        </p:nvSpPr>
        <p:spPr>
          <a:xfrm>
            <a:off x="1144588" y="685800"/>
            <a:ext cx="4572000" cy="3429000"/>
          </a:xfrm>
          <a:ln/>
        </p:spPr>
      </p:sp>
      <p:sp>
        <p:nvSpPr>
          <p:cNvPr id="86020" name="Rectangle 3"/>
          <p:cNvSpPr>
            <a:spLocks noGrp="1" noChangeArrowheads="1"/>
          </p:cNvSpPr>
          <p:nvPr>
            <p:ph type="body" idx="1"/>
          </p:nvPr>
        </p:nvSpPr>
        <p:spPr>
          <a:xfrm>
            <a:off x="685800" y="4343400"/>
            <a:ext cx="5486400" cy="4114800"/>
          </a:xfrm>
          <a:noFill/>
        </p:spPr>
        <p:txBody>
          <a:bodyPr/>
          <a:lstStyle/>
          <a:p>
            <a:pPr eaLnBrk="1" hangingPunct="1"/>
            <a:r>
              <a:rPr lang="en-US" smtClean="0"/>
              <a:t>Remember:</a:t>
            </a:r>
          </a:p>
          <a:p>
            <a:pPr eaLnBrk="1" hangingPunct="1"/>
            <a:r>
              <a:rPr lang="en-US" smtClean="0"/>
              <a:t>It will be up to the states to adopt the corridor plan once it’s been approved by AASHTO’s Standing Committee on Highways. </a:t>
            </a:r>
          </a:p>
          <a:p>
            <a:pPr eaLnBrk="1" hangingPunct="1"/>
            <a:endParaRPr lang="en-US" smtClean="0"/>
          </a:p>
          <a:p>
            <a:pPr eaLnBrk="1" hangingPunct="1"/>
            <a:r>
              <a:rPr lang="en-US" smtClean="0"/>
              <a:t>Just because a corridor is not prioritized does not mean that it can’t become part of the USBRS. </a:t>
            </a:r>
          </a:p>
          <a:p>
            <a:pPr eaLnBrk="1" hangingPunct="1"/>
            <a:r>
              <a:rPr lang="en-US" smtClean="0"/>
              <a:t>AASHTO has a process for designating national routes (more on this in a moment)</a:t>
            </a:r>
          </a:p>
          <a:p>
            <a:pPr eaLnBrk="1" hangingPunct="1"/>
            <a:r>
              <a:rPr lang="en-US" smtClean="0"/>
              <a:t>We hope signage develops over the years but realize this is dependent of funding and agency priorities. We hope to see growth of the USBRS now that a system is in place to support the development.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F81320-2DDD-4EFB-B39E-FEF8A5561093}" type="slidenum">
              <a:rPr lang="en-US" smtClean="0"/>
              <a:t>36</a:t>
            </a:fld>
            <a:endParaRPr lang="en-US"/>
          </a:p>
        </p:txBody>
      </p:sp>
    </p:spTree>
    <p:extLst>
      <p:ext uri="{BB962C8B-B14F-4D97-AF65-F5344CB8AC3E}">
        <p14:creationId xmlns:p14="http://schemas.microsoft.com/office/powerpoint/2010/main" val="378204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90C69-C43D-4C0C-9BF9-7F722BE28D1E}" type="slidenum">
              <a:rPr lang="en-US" smtClean="0"/>
              <a:t>41</a:t>
            </a:fld>
            <a:endParaRPr lang="en-US"/>
          </a:p>
        </p:txBody>
      </p:sp>
    </p:spTree>
    <p:extLst>
      <p:ext uri="{BB962C8B-B14F-4D97-AF65-F5344CB8AC3E}">
        <p14:creationId xmlns:p14="http://schemas.microsoft.com/office/powerpoint/2010/main" val="513194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90C69-C43D-4C0C-9BF9-7F722BE28D1E}" type="slidenum">
              <a:rPr lang="en-US" smtClean="0"/>
              <a:t>45</a:t>
            </a:fld>
            <a:endParaRPr lang="en-US"/>
          </a:p>
        </p:txBody>
      </p:sp>
    </p:spTree>
    <p:extLst>
      <p:ext uri="{BB962C8B-B14F-4D97-AF65-F5344CB8AC3E}">
        <p14:creationId xmlns:p14="http://schemas.microsoft.com/office/powerpoint/2010/main" val="9240523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states</a:t>
            </a:r>
            <a:r>
              <a:rPr lang="en-US" baseline="0" dirty="0" smtClean="0"/>
              <a:t> that have maps - </a:t>
            </a:r>
            <a:r>
              <a:rPr lang="en-US" dirty="0" smtClean="0"/>
              <a:t>Promot</a:t>
            </a:r>
            <a:r>
              <a:rPr lang="en-US" baseline="0" dirty="0" smtClean="0"/>
              <a:t>e the maps and routes on a continued basis</a:t>
            </a:r>
          </a:p>
          <a:p>
            <a:r>
              <a:rPr lang="en-US" baseline="0" dirty="0" smtClean="0"/>
              <a:t>We have the routes on Open Street Maps via Open Cycle Map if you state doesn’t yet have the maps completed </a:t>
            </a:r>
            <a:endParaRPr lang="en-US" dirty="0"/>
          </a:p>
        </p:txBody>
      </p:sp>
      <p:sp>
        <p:nvSpPr>
          <p:cNvPr id="4" name="Slide Number Placeholder 3"/>
          <p:cNvSpPr>
            <a:spLocks noGrp="1"/>
          </p:cNvSpPr>
          <p:nvPr>
            <p:ph type="sldNum" sz="quarter" idx="10"/>
          </p:nvPr>
        </p:nvSpPr>
        <p:spPr/>
        <p:txBody>
          <a:bodyPr/>
          <a:lstStyle/>
          <a:p>
            <a:fld id="{96D90C69-C43D-4C0C-9BF9-7F722BE28D1E}" type="slidenum">
              <a:rPr lang="en-US" smtClean="0"/>
              <a:t>46</a:t>
            </a:fld>
            <a:endParaRPr lang="en-US"/>
          </a:p>
        </p:txBody>
      </p:sp>
    </p:spTree>
    <p:extLst>
      <p:ext uri="{BB962C8B-B14F-4D97-AF65-F5344CB8AC3E}">
        <p14:creationId xmlns:p14="http://schemas.microsoft.com/office/powerpoint/2010/main" val="2134841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p:spPr>
        <p:txBody>
          <a:bodyPr/>
          <a:lstStyle/>
          <a:p>
            <a:r>
              <a:rPr lang="en-US" altLang="en-US" dirty="0" smtClean="0"/>
              <a:t>The organizations started with a</a:t>
            </a:r>
            <a:r>
              <a:rPr lang="en-US" altLang="en-US" baseline="0" dirty="0" smtClean="0"/>
              <a:t> series of bike tours all during the summer of 1976 – 4,000 participants from all over the world riding to celebrate the bicentennial of America’s birth and we were called </a:t>
            </a:r>
            <a:r>
              <a:rPr lang="en-US" altLang="en-US" baseline="0" dirty="0" err="1" smtClean="0"/>
              <a:t>Bikecentennial</a:t>
            </a:r>
            <a:r>
              <a:rPr lang="en-US" altLang="en-US" baseline="0" dirty="0" smtClean="0"/>
              <a:t>. We changed our name to Adventure Cycling in 1994. </a:t>
            </a:r>
          </a:p>
          <a:p>
            <a:endParaRPr lang="en-US" altLang="en-US" baseline="0" dirty="0" smtClean="0"/>
          </a:p>
          <a:p>
            <a:r>
              <a:rPr lang="en-US" altLang="en-US" baseline="0" dirty="0" smtClean="0"/>
              <a:t>This was our first tour on our first route – called the </a:t>
            </a:r>
            <a:r>
              <a:rPr lang="en-US" altLang="en-US" baseline="0" dirty="0" err="1" smtClean="0"/>
              <a:t>TransAmerica</a:t>
            </a:r>
            <a:r>
              <a:rPr lang="en-US" altLang="en-US" baseline="0" dirty="0" smtClean="0"/>
              <a:t> Bicycle Route, the most iconic and cycled route in our 44,000 mile network. </a:t>
            </a:r>
            <a:endParaRPr lang="en-US" altLang="en-US" dirty="0" smtClean="0"/>
          </a:p>
        </p:txBody>
      </p:sp>
      <p:sp>
        <p:nvSpPr>
          <p:cNvPr id="76804" name="Slide Number Placeholder 3"/>
          <p:cNvSpPr>
            <a:spLocks noGrp="1"/>
          </p:cNvSpPr>
          <p:nvPr>
            <p:ph type="sldNum" sz="quarter" idx="5"/>
          </p:nvPr>
        </p:nvSpPr>
        <p:spPr>
          <a:noFill/>
        </p:spPr>
        <p:txBody>
          <a:bodyPr/>
          <a:lstStyle>
            <a:lvl1pPr defTabSz="914485" eaLnBrk="0" hangingPunct="0">
              <a:spcBef>
                <a:spcPct val="30000"/>
              </a:spcBef>
              <a:defRPr sz="1100">
                <a:solidFill>
                  <a:schemeClr val="tx1"/>
                </a:solidFill>
                <a:latin typeface="Arial" charset="0"/>
              </a:defRPr>
            </a:lvl1pPr>
            <a:lvl2pPr marL="702756" indent="-270291" defTabSz="914485" eaLnBrk="0" hangingPunct="0">
              <a:spcBef>
                <a:spcPct val="30000"/>
              </a:spcBef>
              <a:defRPr sz="1100">
                <a:solidFill>
                  <a:schemeClr val="tx1"/>
                </a:solidFill>
                <a:latin typeface="Arial" charset="0"/>
              </a:defRPr>
            </a:lvl2pPr>
            <a:lvl3pPr marL="1081164" indent="-216233" defTabSz="914485" eaLnBrk="0" hangingPunct="0">
              <a:spcBef>
                <a:spcPct val="30000"/>
              </a:spcBef>
              <a:defRPr sz="1100">
                <a:solidFill>
                  <a:schemeClr val="tx1"/>
                </a:solidFill>
                <a:latin typeface="Arial" charset="0"/>
              </a:defRPr>
            </a:lvl3pPr>
            <a:lvl4pPr marL="1513629" indent="-216233" defTabSz="914485" eaLnBrk="0" hangingPunct="0">
              <a:spcBef>
                <a:spcPct val="30000"/>
              </a:spcBef>
              <a:defRPr sz="1100">
                <a:solidFill>
                  <a:schemeClr val="tx1"/>
                </a:solidFill>
                <a:latin typeface="Arial" charset="0"/>
              </a:defRPr>
            </a:lvl4pPr>
            <a:lvl5pPr marL="1946095" indent="-216233" defTabSz="914485" eaLnBrk="0" hangingPunct="0">
              <a:spcBef>
                <a:spcPct val="30000"/>
              </a:spcBef>
              <a:defRPr sz="1100">
                <a:solidFill>
                  <a:schemeClr val="tx1"/>
                </a:solidFill>
                <a:latin typeface="Arial" charset="0"/>
              </a:defRPr>
            </a:lvl5pPr>
            <a:lvl6pPr marL="2378560" indent="-216233" defTabSz="914485" eaLnBrk="0" fontAlgn="base" hangingPunct="0">
              <a:spcBef>
                <a:spcPct val="30000"/>
              </a:spcBef>
              <a:spcAft>
                <a:spcPct val="0"/>
              </a:spcAft>
              <a:defRPr sz="1100">
                <a:solidFill>
                  <a:schemeClr val="tx1"/>
                </a:solidFill>
                <a:latin typeface="Arial" charset="0"/>
              </a:defRPr>
            </a:lvl6pPr>
            <a:lvl7pPr marL="2811026" indent="-216233" defTabSz="914485" eaLnBrk="0" fontAlgn="base" hangingPunct="0">
              <a:spcBef>
                <a:spcPct val="30000"/>
              </a:spcBef>
              <a:spcAft>
                <a:spcPct val="0"/>
              </a:spcAft>
              <a:defRPr sz="1100">
                <a:solidFill>
                  <a:schemeClr val="tx1"/>
                </a:solidFill>
                <a:latin typeface="Arial" charset="0"/>
              </a:defRPr>
            </a:lvl7pPr>
            <a:lvl8pPr marL="3243491" indent="-216233" defTabSz="914485" eaLnBrk="0" fontAlgn="base" hangingPunct="0">
              <a:spcBef>
                <a:spcPct val="30000"/>
              </a:spcBef>
              <a:spcAft>
                <a:spcPct val="0"/>
              </a:spcAft>
              <a:defRPr sz="1100">
                <a:solidFill>
                  <a:schemeClr val="tx1"/>
                </a:solidFill>
                <a:latin typeface="Arial" charset="0"/>
              </a:defRPr>
            </a:lvl8pPr>
            <a:lvl9pPr marL="3675957" indent="-216233" defTabSz="914485" eaLnBrk="0" fontAlgn="base" hangingPunct="0">
              <a:spcBef>
                <a:spcPct val="30000"/>
              </a:spcBef>
              <a:spcAft>
                <a:spcPct val="0"/>
              </a:spcAft>
              <a:defRPr sz="1100">
                <a:solidFill>
                  <a:schemeClr val="tx1"/>
                </a:solidFill>
                <a:latin typeface="Arial" charset="0"/>
              </a:defRPr>
            </a:lvl9pPr>
          </a:lstStyle>
          <a:p>
            <a:pPr eaLnBrk="1" hangingPunct="1">
              <a:spcBef>
                <a:spcPct val="0"/>
              </a:spcBef>
            </a:pPr>
            <a:fld id="{CEDC45B1-B370-4D5C-8C92-EA33384518F7}" type="slidenum">
              <a:rPr lang="en-US" altLang="en-US" sz="1200"/>
              <a:pPr eaLnBrk="1" hangingPunct="1">
                <a:spcBef>
                  <a:spcPct val="0"/>
                </a:spcBef>
              </a:pPr>
              <a:t>5</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90C69-C43D-4C0C-9BF9-7F722BE28D1E}" type="slidenum">
              <a:rPr lang="en-US" smtClean="0"/>
              <a:t>47</a:t>
            </a:fld>
            <a:endParaRPr lang="en-US"/>
          </a:p>
        </p:txBody>
      </p:sp>
    </p:spTree>
    <p:extLst>
      <p:ext uri="{BB962C8B-B14F-4D97-AF65-F5344CB8AC3E}">
        <p14:creationId xmlns:p14="http://schemas.microsoft.com/office/powerpoint/2010/main" val="27383111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Collaboration on articles,</a:t>
            </a:r>
            <a:r>
              <a:rPr lang="en-US" baseline="0" dirty="0" smtClean="0"/>
              <a:t> internal and external publications, alerts to road and trail closures, sharing these alerts and promotions via social media</a:t>
            </a:r>
            <a:endParaRPr lang="en-US" dirty="0"/>
          </a:p>
        </p:txBody>
      </p:sp>
      <p:sp>
        <p:nvSpPr>
          <p:cNvPr id="4" name="Slide Number Placeholder 3"/>
          <p:cNvSpPr>
            <a:spLocks noGrp="1"/>
          </p:cNvSpPr>
          <p:nvPr>
            <p:ph type="sldNum" sz="quarter" idx="10"/>
          </p:nvPr>
        </p:nvSpPr>
        <p:spPr/>
        <p:txBody>
          <a:bodyPr/>
          <a:lstStyle/>
          <a:p>
            <a:fld id="{96D90C69-C43D-4C0C-9BF9-7F722BE28D1E}" type="slidenum">
              <a:rPr lang="en-US" smtClean="0"/>
              <a:t>48</a:t>
            </a:fld>
            <a:endParaRPr lang="en-US"/>
          </a:p>
        </p:txBody>
      </p:sp>
    </p:spTree>
    <p:extLst>
      <p:ext uri="{BB962C8B-B14F-4D97-AF65-F5344CB8AC3E}">
        <p14:creationId xmlns:p14="http://schemas.microsoft.com/office/powerpoint/2010/main" val="26013435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follow each other and use social media for route alerts, trail</a:t>
            </a:r>
            <a:r>
              <a:rPr lang="en-US" baseline="0" dirty="0" smtClean="0"/>
              <a:t> closures, sharing articles and promotions. We have a host of ideas and ways you can work with us on our website under Promotional Resources. </a:t>
            </a:r>
            <a:endParaRPr lang="en-US" dirty="0"/>
          </a:p>
        </p:txBody>
      </p:sp>
      <p:sp>
        <p:nvSpPr>
          <p:cNvPr id="4" name="Slide Number Placeholder 3"/>
          <p:cNvSpPr>
            <a:spLocks noGrp="1"/>
          </p:cNvSpPr>
          <p:nvPr>
            <p:ph type="sldNum" sz="quarter" idx="10"/>
          </p:nvPr>
        </p:nvSpPr>
        <p:spPr/>
        <p:txBody>
          <a:bodyPr/>
          <a:lstStyle/>
          <a:p>
            <a:fld id="{96D90C69-C43D-4C0C-9BF9-7F722BE28D1E}" type="slidenum">
              <a:rPr lang="en-US" smtClean="0"/>
              <a:t>49</a:t>
            </a:fld>
            <a:endParaRPr lang="en-US"/>
          </a:p>
        </p:txBody>
      </p:sp>
    </p:spTree>
    <p:extLst>
      <p:ext uri="{BB962C8B-B14F-4D97-AF65-F5344CB8AC3E}">
        <p14:creationId xmlns:p14="http://schemas.microsoft.com/office/powerpoint/2010/main" val="13842929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 an opportunity</a:t>
            </a:r>
            <a:r>
              <a:rPr lang="en-US" baseline="0" dirty="0" smtClean="0"/>
              <a:t> in the future to promote roll-on and baggage car service on Amtrak, especially on routes that are also US Bicycle Routes or other bicycle tourism routes. For example: Great Allegheny Passage running through MD, WV &amp; PA and the </a:t>
            </a:r>
            <a:r>
              <a:rPr lang="en-US" baseline="0" dirty="0" err="1" smtClean="0"/>
              <a:t>Vemonter</a:t>
            </a:r>
            <a:r>
              <a:rPr lang="en-US" baseline="0" dirty="0" smtClean="0"/>
              <a:t> which follows parts of USBR 1. </a:t>
            </a:r>
            <a:endParaRPr lang="en-US" dirty="0"/>
          </a:p>
        </p:txBody>
      </p:sp>
      <p:sp>
        <p:nvSpPr>
          <p:cNvPr id="4" name="Slide Number Placeholder 3"/>
          <p:cNvSpPr>
            <a:spLocks noGrp="1"/>
          </p:cNvSpPr>
          <p:nvPr>
            <p:ph type="sldNum" sz="quarter" idx="10"/>
          </p:nvPr>
        </p:nvSpPr>
        <p:spPr/>
        <p:txBody>
          <a:bodyPr/>
          <a:lstStyle/>
          <a:p>
            <a:fld id="{96D90C69-C43D-4C0C-9BF9-7F722BE28D1E}" type="slidenum">
              <a:rPr lang="en-US" smtClean="0"/>
              <a:t>50</a:t>
            </a:fld>
            <a:endParaRPr lang="en-US"/>
          </a:p>
        </p:txBody>
      </p:sp>
    </p:spTree>
    <p:extLst>
      <p:ext uri="{BB962C8B-B14F-4D97-AF65-F5344CB8AC3E}">
        <p14:creationId xmlns:p14="http://schemas.microsoft.com/office/powerpoint/2010/main" val="13821172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D90C69-C43D-4C0C-9BF9-7F722BE28D1E}" type="slidenum">
              <a:rPr lang="en-US" smtClean="0"/>
              <a:t>52</a:t>
            </a:fld>
            <a:endParaRPr lang="en-US"/>
          </a:p>
        </p:txBody>
      </p:sp>
    </p:spTree>
    <p:extLst>
      <p:ext uri="{BB962C8B-B14F-4D97-AF65-F5344CB8AC3E}">
        <p14:creationId xmlns:p14="http://schemas.microsoft.com/office/powerpoint/2010/main" val="326489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40th anniversary events</a:t>
            </a:r>
          </a:p>
          <a:p>
            <a:endParaRPr lang="en-US" dirty="0" smtClean="0"/>
          </a:p>
          <a:p>
            <a:r>
              <a:rPr lang="en-US" dirty="0" smtClean="0"/>
              <a:t>Launching</a:t>
            </a:r>
            <a:r>
              <a:rPr lang="en-US" baseline="0" dirty="0" smtClean="0"/>
              <a:t> two DIY events: National Bike Travel Weekend &amp; Bike to Your National Park Day</a:t>
            </a:r>
          </a:p>
          <a:p>
            <a:endParaRPr lang="en-US" baseline="0" dirty="0" smtClean="0"/>
          </a:p>
          <a:p>
            <a:r>
              <a:rPr lang="en-US" baseline="0" dirty="0" smtClean="0"/>
              <a:t>First ever event at Adventure Cycling headquarters in Missoula, MT</a:t>
            </a:r>
            <a:endParaRPr lang="en-US" dirty="0" smtClean="0"/>
          </a:p>
        </p:txBody>
      </p:sp>
      <p:sp>
        <p:nvSpPr>
          <p:cNvPr id="4" name="Slide Number Placeholder 3"/>
          <p:cNvSpPr>
            <a:spLocks noGrp="1"/>
          </p:cNvSpPr>
          <p:nvPr>
            <p:ph type="sldNum" sz="quarter" idx="10"/>
          </p:nvPr>
        </p:nvSpPr>
        <p:spPr/>
        <p:txBody>
          <a:bodyPr/>
          <a:lstStyle/>
          <a:p>
            <a:fld id="{96D90C69-C43D-4C0C-9BF9-7F722BE28D1E}" type="slidenum">
              <a:rPr lang="en-US" smtClean="0"/>
              <a:t>6</a:t>
            </a:fld>
            <a:endParaRPr lang="en-US"/>
          </a:p>
        </p:txBody>
      </p:sp>
    </p:spTree>
    <p:extLst>
      <p:ext uri="{BB962C8B-B14F-4D97-AF65-F5344CB8AC3E}">
        <p14:creationId xmlns:p14="http://schemas.microsoft.com/office/powerpoint/2010/main" val="1515947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defTabSz="914485" eaLnBrk="0" hangingPunct="0">
              <a:defRPr>
                <a:solidFill>
                  <a:schemeClr val="tx1"/>
                </a:solidFill>
                <a:latin typeface="Arial" charset="0"/>
              </a:defRPr>
            </a:lvl1pPr>
            <a:lvl2pPr marL="702756" indent="-270291" defTabSz="914485" eaLnBrk="0" hangingPunct="0">
              <a:defRPr>
                <a:solidFill>
                  <a:schemeClr val="tx1"/>
                </a:solidFill>
                <a:latin typeface="Arial" charset="0"/>
              </a:defRPr>
            </a:lvl2pPr>
            <a:lvl3pPr marL="1081164" indent="-216233" defTabSz="914485" eaLnBrk="0" hangingPunct="0">
              <a:defRPr>
                <a:solidFill>
                  <a:schemeClr val="tx1"/>
                </a:solidFill>
                <a:latin typeface="Arial" charset="0"/>
              </a:defRPr>
            </a:lvl3pPr>
            <a:lvl4pPr marL="1513629" indent="-216233" defTabSz="914485" eaLnBrk="0" hangingPunct="0">
              <a:defRPr>
                <a:solidFill>
                  <a:schemeClr val="tx1"/>
                </a:solidFill>
                <a:latin typeface="Arial" charset="0"/>
              </a:defRPr>
            </a:lvl4pPr>
            <a:lvl5pPr marL="1946095" indent="-216233" defTabSz="914485" eaLnBrk="0" hangingPunct="0">
              <a:defRPr>
                <a:solidFill>
                  <a:schemeClr val="tx1"/>
                </a:solidFill>
                <a:latin typeface="Arial" charset="0"/>
              </a:defRPr>
            </a:lvl5pPr>
            <a:lvl6pPr marL="2378560" indent="-216233" defTabSz="914485" eaLnBrk="0" fontAlgn="base" hangingPunct="0">
              <a:spcBef>
                <a:spcPct val="0"/>
              </a:spcBef>
              <a:spcAft>
                <a:spcPct val="0"/>
              </a:spcAft>
              <a:defRPr>
                <a:solidFill>
                  <a:schemeClr val="tx1"/>
                </a:solidFill>
                <a:latin typeface="Arial" charset="0"/>
              </a:defRPr>
            </a:lvl6pPr>
            <a:lvl7pPr marL="2811026" indent="-216233" defTabSz="914485" eaLnBrk="0" fontAlgn="base" hangingPunct="0">
              <a:spcBef>
                <a:spcPct val="0"/>
              </a:spcBef>
              <a:spcAft>
                <a:spcPct val="0"/>
              </a:spcAft>
              <a:defRPr>
                <a:solidFill>
                  <a:schemeClr val="tx1"/>
                </a:solidFill>
                <a:latin typeface="Arial" charset="0"/>
              </a:defRPr>
            </a:lvl7pPr>
            <a:lvl8pPr marL="3243491" indent="-216233" defTabSz="914485" eaLnBrk="0" fontAlgn="base" hangingPunct="0">
              <a:spcBef>
                <a:spcPct val="0"/>
              </a:spcBef>
              <a:spcAft>
                <a:spcPct val="0"/>
              </a:spcAft>
              <a:defRPr>
                <a:solidFill>
                  <a:schemeClr val="tx1"/>
                </a:solidFill>
                <a:latin typeface="Arial" charset="0"/>
              </a:defRPr>
            </a:lvl8pPr>
            <a:lvl9pPr marL="3675957" indent="-216233" defTabSz="914485" eaLnBrk="0" fontAlgn="base" hangingPunct="0">
              <a:spcBef>
                <a:spcPct val="0"/>
              </a:spcBef>
              <a:spcAft>
                <a:spcPct val="0"/>
              </a:spcAft>
              <a:defRPr>
                <a:solidFill>
                  <a:schemeClr val="tx1"/>
                </a:solidFill>
                <a:latin typeface="Arial" charset="0"/>
              </a:defRPr>
            </a:lvl9pPr>
          </a:lstStyle>
          <a:p>
            <a:pPr eaLnBrk="1" hangingPunct="1"/>
            <a:fld id="{633452DF-5CD7-411A-A406-95CE18D10D6E}" type="slidenum">
              <a:rPr lang="en-US" altLang="en-US" smtClean="0"/>
              <a:pPr eaLnBrk="1" hangingPunct="1"/>
              <a:t>10</a:t>
            </a:fld>
            <a:endParaRPr lang="en-US" alt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913805" y="4343703"/>
            <a:ext cx="5030391" cy="4115405"/>
          </a:xfrm>
          <a:noFill/>
        </p:spPr>
        <p:txBody>
          <a:bodyPr/>
          <a:lstStyle/>
          <a:p>
            <a:pPr eaLnBrk="1" hangingPunct="1"/>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p:spPr>
        <p:txBody>
          <a:bodyPr/>
          <a:lstStyle/>
          <a:p>
            <a:endParaRPr lang="en-US" altLang="en-US" dirty="0" smtClean="0"/>
          </a:p>
        </p:txBody>
      </p:sp>
      <p:sp>
        <p:nvSpPr>
          <p:cNvPr id="89092" name="Slide Number Placeholder 3"/>
          <p:cNvSpPr>
            <a:spLocks noGrp="1"/>
          </p:cNvSpPr>
          <p:nvPr>
            <p:ph type="sldNum" sz="quarter" idx="5"/>
          </p:nvPr>
        </p:nvSpPr>
        <p:spPr>
          <a:noFill/>
        </p:spPr>
        <p:txBody>
          <a:bodyPr/>
          <a:lstStyle>
            <a:lvl1pPr defTabSz="914485" eaLnBrk="0" hangingPunct="0">
              <a:spcBef>
                <a:spcPct val="30000"/>
              </a:spcBef>
              <a:defRPr sz="1100">
                <a:solidFill>
                  <a:schemeClr val="tx1"/>
                </a:solidFill>
                <a:latin typeface="Arial" charset="0"/>
              </a:defRPr>
            </a:lvl1pPr>
            <a:lvl2pPr marL="702756" indent="-270291" defTabSz="914485" eaLnBrk="0" hangingPunct="0">
              <a:spcBef>
                <a:spcPct val="30000"/>
              </a:spcBef>
              <a:defRPr sz="1100">
                <a:solidFill>
                  <a:schemeClr val="tx1"/>
                </a:solidFill>
                <a:latin typeface="Arial" charset="0"/>
              </a:defRPr>
            </a:lvl2pPr>
            <a:lvl3pPr marL="1081164" indent="-216233" defTabSz="914485" eaLnBrk="0" hangingPunct="0">
              <a:spcBef>
                <a:spcPct val="30000"/>
              </a:spcBef>
              <a:defRPr sz="1100">
                <a:solidFill>
                  <a:schemeClr val="tx1"/>
                </a:solidFill>
                <a:latin typeface="Arial" charset="0"/>
              </a:defRPr>
            </a:lvl3pPr>
            <a:lvl4pPr marL="1513629" indent="-216233" defTabSz="914485" eaLnBrk="0" hangingPunct="0">
              <a:spcBef>
                <a:spcPct val="30000"/>
              </a:spcBef>
              <a:defRPr sz="1100">
                <a:solidFill>
                  <a:schemeClr val="tx1"/>
                </a:solidFill>
                <a:latin typeface="Arial" charset="0"/>
              </a:defRPr>
            </a:lvl4pPr>
            <a:lvl5pPr marL="1946095" indent="-216233" defTabSz="914485" eaLnBrk="0" hangingPunct="0">
              <a:spcBef>
                <a:spcPct val="30000"/>
              </a:spcBef>
              <a:defRPr sz="1100">
                <a:solidFill>
                  <a:schemeClr val="tx1"/>
                </a:solidFill>
                <a:latin typeface="Arial" charset="0"/>
              </a:defRPr>
            </a:lvl5pPr>
            <a:lvl6pPr marL="2378560" indent="-216233" defTabSz="914485" eaLnBrk="0" fontAlgn="base" hangingPunct="0">
              <a:spcBef>
                <a:spcPct val="30000"/>
              </a:spcBef>
              <a:spcAft>
                <a:spcPct val="0"/>
              </a:spcAft>
              <a:defRPr sz="1100">
                <a:solidFill>
                  <a:schemeClr val="tx1"/>
                </a:solidFill>
                <a:latin typeface="Arial" charset="0"/>
              </a:defRPr>
            </a:lvl6pPr>
            <a:lvl7pPr marL="2811026" indent="-216233" defTabSz="914485" eaLnBrk="0" fontAlgn="base" hangingPunct="0">
              <a:spcBef>
                <a:spcPct val="30000"/>
              </a:spcBef>
              <a:spcAft>
                <a:spcPct val="0"/>
              </a:spcAft>
              <a:defRPr sz="1100">
                <a:solidFill>
                  <a:schemeClr val="tx1"/>
                </a:solidFill>
                <a:latin typeface="Arial" charset="0"/>
              </a:defRPr>
            </a:lvl7pPr>
            <a:lvl8pPr marL="3243491" indent="-216233" defTabSz="914485" eaLnBrk="0" fontAlgn="base" hangingPunct="0">
              <a:spcBef>
                <a:spcPct val="30000"/>
              </a:spcBef>
              <a:spcAft>
                <a:spcPct val="0"/>
              </a:spcAft>
              <a:defRPr sz="1100">
                <a:solidFill>
                  <a:schemeClr val="tx1"/>
                </a:solidFill>
                <a:latin typeface="Arial" charset="0"/>
              </a:defRPr>
            </a:lvl8pPr>
            <a:lvl9pPr marL="3675957" indent="-216233" defTabSz="914485" eaLnBrk="0" fontAlgn="base" hangingPunct="0">
              <a:spcBef>
                <a:spcPct val="30000"/>
              </a:spcBef>
              <a:spcAft>
                <a:spcPct val="0"/>
              </a:spcAft>
              <a:defRPr sz="1100">
                <a:solidFill>
                  <a:schemeClr val="tx1"/>
                </a:solidFill>
                <a:latin typeface="Arial" charset="0"/>
              </a:defRPr>
            </a:lvl9pPr>
          </a:lstStyle>
          <a:p>
            <a:pPr eaLnBrk="1" hangingPunct="1">
              <a:spcBef>
                <a:spcPct val="0"/>
              </a:spcBef>
            </a:pPr>
            <a:fld id="{11694E10-F82D-4A86-8B93-2F9F8C20AC4D}" type="slidenum">
              <a:rPr lang="en-US" altLang="en-US" sz="1200">
                <a:solidFill>
                  <a:prstClr val="black"/>
                </a:solidFill>
              </a:rPr>
              <a:pPr eaLnBrk="1" hangingPunct="1">
                <a:spcBef>
                  <a:spcPct val="0"/>
                </a:spcBef>
              </a:pPr>
              <a:t>11</a:t>
            </a:fld>
            <a:endParaRPr lang="en-US" altLang="en-US" sz="120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613930-5381-4777-8A4C-1B6809719A86}" type="slidenum">
              <a:rPr lang="fr-FR">
                <a:solidFill>
                  <a:prstClr val="black"/>
                </a:solidFill>
              </a:rPr>
              <a:pPr/>
              <a:t>12</a:t>
            </a:fld>
            <a:endParaRPr lang="fr-FR">
              <a:solidFill>
                <a:prstClr val="black"/>
              </a:solidFill>
            </a:endParaRPr>
          </a:p>
        </p:txBody>
      </p:sp>
      <p:sp>
        <p:nvSpPr>
          <p:cNvPr id="500738" name="Rectangle 2"/>
          <p:cNvSpPr>
            <a:spLocks noGrp="1" noRot="1" noChangeAspect="1" noChangeArrowheads="1" noTextEdit="1"/>
          </p:cNvSpPr>
          <p:nvPr>
            <p:ph type="sldImg"/>
          </p:nvPr>
        </p:nvSpPr>
        <p:spPr>
          <a:xfrm>
            <a:off x="1144588" y="685800"/>
            <a:ext cx="4572000" cy="3429000"/>
          </a:xfrm>
          <a:ln/>
        </p:spPr>
      </p:sp>
      <p:sp>
        <p:nvSpPr>
          <p:cNvPr id="500739" name="Rectangle 3"/>
          <p:cNvSpPr>
            <a:spLocks noGrp="1" noChangeArrowheads="1"/>
          </p:cNvSpPr>
          <p:nvPr>
            <p:ph type="body" idx="1"/>
          </p:nvPr>
        </p:nvSpPr>
        <p:spPr>
          <a:xfrm>
            <a:off x="685800" y="4343400"/>
            <a:ext cx="5486400" cy="4114800"/>
          </a:xfrm>
        </p:spPr>
        <p:txBody>
          <a:bodyPr/>
          <a:lstStyle/>
          <a:p>
            <a:r>
              <a:rPr lang="en-US"/>
              <a:t>First, a bit of history.</a:t>
            </a:r>
          </a:p>
          <a:p>
            <a:r>
              <a:rPr lang="en-US"/>
              <a:t>In the 1800s, bicycles became a very popular vehicle for transportation &amp; recreation. Over 125 years ago, the League of American Wheelmen (now</a:t>
            </a:r>
          </a:p>
          <a:p>
            <a:r>
              <a:rPr lang="en-US"/>
              <a:t>LAB) pushed for roads to be paved so that cyclists and other road users could travel from town to town and from farm to market without mud and muck hindering their progress. This Good Roads Movement founded by the League gave birth through the years to the extensive world-class road transportation network (and organizations such as AASHTO &amp; FHWA) that serve our economy and way of life today.</a:t>
            </a:r>
          </a:p>
          <a:p>
            <a:r>
              <a:rPr lang="en-US"/>
              <a:t>In the 1900s, the automobile began replacing the horse &amp; buggy and the bicycle as a preferred mode of transport. Bicycles continued to see quite a bit of use, but mostly for local &amp; short-distance trips.</a:t>
            </a:r>
          </a:p>
          <a:p>
            <a:r>
              <a:rPr lang="en-US"/>
              <a:t>However, in the 1970s, the bicycle was rediscovered as a method of long-distance travel that facilitated travel beyond the local neighborhoods to places across the country that allowed people to travel hundreds or even thousands of miles, and to “discover the real America” at a pace that allowed much greater interaction with their surroundings.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defTabSz="914485" eaLnBrk="0" hangingPunct="0">
              <a:spcBef>
                <a:spcPct val="30000"/>
              </a:spcBef>
              <a:defRPr sz="1100">
                <a:solidFill>
                  <a:schemeClr val="tx1"/>
                </a:solidFill>
                <a:latin typeface="Arial" charset="0"/>
              </a:defRPr>
            </a:lvl1pPr>
            <a:lvl2pPr marL="702756" indent="-270291" defTabSz="914485" eaLnBrk="0" hangingPunct="0">
              <a:spcBef>
                <a:spcPct val="30000"/>
              </a:spcBef>
              <a:defRPr sz="1100">
                <a:solidFill>
                  <a:schemeClr val="tx1"/>
                </a:solidFill>
                <a:latin typeface="Arial" charset="0"/>
              </a:defRPr>
            </a:lvl2pPr>
            <a:lvl3pPr marL="1081164" indent="-216233" defTabSz="914485" eaLnBrk="0" hangingPunct="0">
              <a:spcBef>
                <a:spcPct val="30000"/>
              </a:spcBef>
              <a:defRPr sz="1100">
                <a:solidFill>
                  <a:schemeClr val="tx1"/>
                </a:solidFill>
                <a:latin typeface="Arial" charset="0"/>
              </a:defRPr>
            </a:lvl3pPr>
            <a:lvl4pPr marL="1513629" indent="-216233" defTabSz="914485" eaLnBrk="0" hangingPunct="0">
              <a:spcBef>
                <a:spcPct val="30000"/>
              </a:spcBef>
              <a:defRPr sz="1100">
                <a:solidFill>
                  <a:schemeClr val="tx1"/>
                </a:solidFill>
                <a:latin typeface="Arial" charset="0"/>
              </a:defRPr>
            </a:lvl4pPr>
            <a:lvl5pPr marL="1946095" indent="-216233" defTabSz="914485" eaLnBrk="0" hangingPunct="0">
              <a:spcBef>
                <a:spcPct val="30000"/>
              </a:spcBef>
              <a:defRPr sz="1100">
                <a:solidFill>
                  <a:schemeClr val="tx1"/>
                </a:solidFill>
                <a:latin typeface="Arial" charset="0"/>
              </a:defRPr>
            </a:lvl5pPr>
            <a:lvl6pPr marL="2378560" indent="-216233" defTabSz="914485" eaLnBrk="0" fontAlgn="base" hangingPunct="0">
              <a:spcBef>
                <a:spcPct val="30000"/>
              </a:spcBef>
              <a:spcAft>
                <a:spcPct val="0"/>
              </a:spcAft>
              <a:defRPr sz="1100">
                <a:solidFill>
                  <a:schemeClr val="tx1"/>
                </a:solidFill>
                <a:latin typeface="Arial" charset="0"/>
              </a:defRPr>
            </a:lvl6pPr>
            <a:lvl7pPr marL="2811026" indent="-216233" defTabSz="914485" eaLnBrk="0" fontAlgn="base" hangingPunct="0">
              <a:spcBef>
                <a:spcPct val="30000"/>
              </a:spcBef>
              <a:spcAft>
                <a:spcPct val="0"/>
              </a:spcAft>
              <a:defRPr sz="1100">
                <a:solidFill>
                  <a:schemeClr val="tx1"/>
                </a:solidFill>
                <a:latin typeface="Arial" charset="0"/>
              </a:defRPr>
            </a:lvl7pPr>
            <a:lvl8pPr marL="3243491" indent="-216233" defTabSz="914485" eaLnBrk="0" fontAlgn="base" hangingPunct="0">
              <a:spcBef>
                <a:spcPct val="30000"/>
              </a:spcBef>
              <a:spcAft>
                <a:spcPct val="0"/>
              </a:spcAft>
              <a:defRPr sz="1100">
                <a:solidFill>
                  <a:schemeClr val="tx1"/>
                </a:solidFill>
                <a:latin typeface="Arial" charset="0"/>
              </a:defRPr>
            </a:lvl8pPr>
            <a:lvl9pPr marL="3675957" indent="-216233" defTabSz="914485" eaLnBrk="0" fontAlgn="base" hangingPunct="0">
              <a:spcBef>
                <a:spcPct val="30000"/>
              </a:spcBef>
              <a:spcAft>
                <a:spcPct val="0"/>
              </a:spcAft>
              <a:defRPr sz="1100">
                <a:solidFill>
                  <a:schemeClr val="tx1"/>
                </a:solidFill>
                <a:latin typeface="Arial" charset="0"/>
              </a:defRPr>
            </a:lvl9pPr>
          </a:lstStyle>
          <a:p>
            <a:pPr eaLnBrk="1" hangingPunct="1">
              <a:spcBef>
                <a:spcPct val="0"/>
              </a:spcBef>
            </a:pPr>
            <a:fld id="{3B5F4195-5A6C-4833-8470-030A74004DA7}" type="slidenum">
              <a:rPr lang="fr-FR" altLang="en-US" sz="1200">
                <a:ea typeface="MS PGothic" pitchFamily="34" charset="-128"/>
              </a:rPr>
              <a:pPr eaLnBrk="1" hangingPunct="1">
                <a:spcBef>
                  <a:spcPct val="0"/>
                </a:spcBef>
              </a:pPr>
              <a:t>13</a:t>
            </a:fld>
            <a:endParaRPr lang="fr-FR" altLang="en-US" sz="1200">
              <a:ea typeface="MS PGothic" pitchFamily="34" charset="-128"/>
            </a:endParaRPr>
          </a:p>
        </p:txBody>
      </p:sp>
      <p:sp>
        <p:nvSpPr>
          <p:cNvPr id="92163" name="Rectangle 2"/>
          <p:cNvSpPr>
            <a:spLocks noGrp="1" noRot="1" noChangeAspect="1" noChangeArrowheads="1" noTextEdit="1"/>
          </p:cNvSpPr>
          <p:nvPr>
            <p:ph type="sldImg"/>
          </p:nvPr>
        </p:nvSpPr>
        <p:spPr>
          <a:xfrm>
            <a:off x="1144588" y="685800"/>
            <a:ext cx="4570412" cy="3429000"/>
          </a:xfrm>
          <a:ln/>
        </p:spPr>
      </p:sp>
      <p:sp>
        <p:nvSpPr>
          <p:cNvPr id="92164" name="Rectangle 3"/>
          <p:cNvSpPr>
            <a:spLocks noGrp="1" noChangeArrowheads="1"/>
          </p:cNvSpPr>
          <p:nvPr>
            <p:ph type="body" idx="1"/>
          </p:nvPr>
        </p:nvSpPr>
        <p:spPr>
          <a:xfrm>
            <a:off x="686098" y="4343704"/>
            <a:ext cx="5485805" cy="4113892"/>
          </a:xfrm>
          <a:noFill/>
        </p:spPr>
        <p:txBody>
          <a:bodyPr/>
          <a:lstStyle/>
          <a:p>
            <a:r>
              <a:rPr lang="en-US" altLang="en-US" smtClean="0"/>
              <a:t>Using the same group that assigned interstate highway numbers to our US and interstate highways, AASHTO, became the keepers of the system. In 1979 they made the project official and in 1982, two routes were designated in four states.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p:spPr>
        <p:txBody>
          <a:bodyPr/>
          <a:lstStyle/>
          <a:p>
            <a:r>
              <a:rPr lang="en-US" altLang="en-US" smtClean="0"/>
              <a:t>When cyclists were riding across the US in 1976, a few agencies took notice and felt a system similar to the highway system should be developed for cyclists. The U.S. Bicycle Route System is a national network of bike routes recognized by the local governments that manage the facilities</a:t>
            </a:r>
          </a:p>
        </p:txBody>
      </p:sp>
      <p:sp>
        <p:nvSpPr>
          <p:cNvPr id="91140" name="Slide Number Placeholder 3"/>
          <p:cNvSpPr>
            <a:spLocks noGrp="1"/>
          </p:cNvSpPr>
          <p:nvPr>
            <p:ph type="sldNum" sz="quarter" idx="5"/>
          </p:nvPr>
        </p:nvSpPr>
        <p:spPr>
          <a:noFill/>
        </p:spPr>
        <p:txBody>
          <a:bodyPr/>
          <a:lstStyle>
            <a:lvl1pPr defTabSz="914485" eaLnBrk="0" hangingPunct="0">
              <a:spcBef>
                <a:spcPct val="30000"/>
              </a:spcBef>
              <a:defRPr sz="1100">
                <a:solidFill>
                  <a:schemeClr val="tx1"/>
                </a:solidFill>
                <a:latin typeface="Arial" charset="0"/>
              </a:defRPr>
            </a:lvl1pPr>
            <a:lvl2pPr marL="702756" indent="-270291" defTabSz="914485" eaLnBrk="0" hangingPunct="0">
              <a:spcBef>
                <a:spcPct val="30000"/>
              </a:spcBef>
              <a:defRPr sz="1100">
                <a:solidFill>
                  <a:schemeClr val="tx1"/>
                </a:solidFill>
                <a:latin typeface="Arial" charset="0"/>
              </a:defRPr>
            </a:lvl2pPr>
            <a:lvl3pPr marL="1081164" indent="-216233" defTabSz="914485" eaLnBrk="0" hangingPunct="0">
              <a:spcBef>
                <a:spcPct val="30000"/>
              </a:spcBef>
              <a:defRPr sz="1100">
                <a:solidFill>
                  <a:schemeClr val="tx1"/>
                </a:solidFill>
                <a:latin typeface="Arial" charset="0"/>
              </a:defRPr>
            </a:lvl3pPr>
            <a:lvl4pPr marL="1513629" indent="-216233" defTabSz="914485" eaLnBrk="0" hangingPunct="0">
              <a:spcBef>
                <a:spcPct val="30000"/>
              </a:spcBef>
              <a:defRPr sz="1100">
                <a:solidFill>
                  <a:schemeClr val="tx1"/>
                </a:solidFill>
                <a:latin typeface="Arial" charset="0"/>
              </a:defRPr>
            </a:lvl4pPr>
            <a:lvl5pPr marL="1946095" indent="-216233" defTabSz="914485" eaLnBrk="0" hangingPunct="0">
              <a:spcBef>
                <a:spcPct val="30000"/>
              </a:spcBef>
              <a:defRPr sz="1100">
                <a:solidFill>
                  <a:schemeClr val="tx1"/>
                </a:solidFill>
                <a:latin typeface="Arial" charset="0"/>
              </a:defRPr>
            </a:lvl5pPr>
            <a:lvl6pPr marL="2378560" indent="-216233" defTabSz="914485" eaLnBrk="0" fontAlgn="base" hangingPunct="0">
              <a:spcBef>
                <a:spcPct val="30000"/>
              </a:spcBef>
              <a:spcAft>
                <a:spcPct val="0"/>
              </a:spcAft>
              <a:defRPr sz="1100">
                <a:solidFill>
                  <a:schemeClr val="tx1"/>
                </a:solidFill>
                <a:latin typeface="Arial" charset="0"/>
              </a:defRPr>
            </a:lvl6pPr>
            <a:lvl7pPr marL="2811026" indent="-216233" defTabSz="914485" eaLnBrk="0" fontAlgn="base" hangingPunct="0">
              <a:spcBef>
                <a:spcPct val="30000"/>
              </a:spcBef>
              <a:spcAft>
                <a:spcPct val="0"/>
              </a:spcAft>
              <a:defRPr sz="1100">
                <a:solidFill>
                  <a:schemeClr val="tx1"/>
                </a:solidFill>
                <a:latin typeface="Arial" charset="0"/>
              </a:defRPr>
            </a:lvl7pPr>
            <a:lvl8pPr marL="3243491" indent="-216233" defTabSz="914485" eaLnBrk="0" fontAlgn="base" hangingPunct="0">
              <a:spcBef>
                <a:spcPct val="30000"/>
              </a:spcBef>
              <a:spcAft>
                <a:spcPct val="0"/>
              </a:spcAft>
              <a:defRPr sz="1100">
                <a:solidFill>
                  <a:schemeClr val="tx1"/>
                </a:solidFill>
                <a:latin typeface="Arial" charset="0"/>
              </a:defRPr>
            </a:lvl8pPr>
            <a:lvl9pPr marL="3675957" indent="-216233" defTabSz="914485" eaLnBrk="0" fontAlgn="base" hangingPunct="0">
              <a:spcBef>
                <a:spcPct val="30000"/>
              </a:spcBef>
              <a:spcAft>
                <a:spcPct val="0"/>
              </a:spcAft>
              <a:defRPr sz="1100">
                <a:solidFill>
                  <a:schemeClr val="tx1"/>
                </a:solidFill>
                <a:latin typeface="Arial" charset="0"/>
              </a:defRPr>
            </a:lvl9pPr>
          </a:lstStyle>
          <a:p>
            <a:pPr eaLnBrk="1" hangingPunct="1">
              <a:spcBef>
                <a:spcPct val="0"/>
              </a:spcBef>
            </a:pPr>
            <a:fld id="{0D237D5A-BEDE-4919-8E46-A12A403E94BF}" type="slidenum">
              <a:rPr lang="en-US" altLang="en-US" sz="1200"/>
              <a:pPr eaLnBrk="1" hangingPunct="1">
                <a:spcBef>
                  <a:spcPct val="0"/>
                </a:spcBef>
              </a:pPr>
              <a:t>14</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defTabSz="914485" eaLnBrk="0" hangingPunct="0">
              <a:spcBef>
                <a:spcPct val="30000"/>
              </a:spcBef>
              <a:defRPr sz="1100">
                <a:solidFill>
                  <a:schemeClr val="tx1"/>
                </a:solidFill>
                <a:latin typeface="Arial" charset="0"/>
              </a:defRPr>
            </a:lvl1pPr>
            <a:lvl2pPr marL="702756" indent="-270291" defTabSz="914485" eaLnBrk="0" hangingPunct="0">
              <a:spcBef>
                <a:spcPct val="30000"/>
              </a:spcBef>
              <a:defRPr sz="1100">
                <a:solidFill>
                  <a:schemeClr val="tx1"/>
                </a:solidFill>
                <a:latin typeface="Arial" charset="0"/>
              </a:defRPr>
            </a:lvl2pPr>
            <a:lvl3pPr marL="1081164" indent="-216233" defTabSz="914485" eaLnBrk="0" hangingPunct="0">
              <a:spcBef>
                <a:spcPct val="30000"/>
              </a:spcBef>
              <a:defRPr sz="1100">
                <a:solidFill>
                  <a:schemeClr val="tx1"/>
                </a:solidFill>
                <a:latin typeface="Arial" charset="0"/>
              </a:defRPr>
            </a:lvl3pPr>
            <a:lvl4pPr marL="1513629" indent="-216233" defTabSz="914485" eaLnBrk="0" hangingPunct="0">
              <a:spcBef>
                <a:spcPct val="30000"/>
              </a:spcBef>
              <a:defRPr sz="1100">
                <a:solidFill>
                  <a:schemeClr val="tx1"/>
                </a:solidFill>
                <a:latin typeface="Arial" charset="0"/>
              </a:defRPr>
            </a:lvl4pPr>
            <a:lvl5pPr marL="1946095" indent="-216233" defTabSz="914485" eaLnBrk="0" hangingPunct="0">
              <a:spcBef>
                <a:spcPct val="30000"/>
              </a:spcBef>
              <a:defRPr sz="1100">
                <a:solidFill>
                  <a:schemeClr val="tx1"/>
                </a:solidFill>
                <a:latin typeface="Arial" charset="0"/>
              </a:defRPr>
            </a:lvl5pPr>
            <a:lvl6pPr marL="2378560" indent="-216233" defTabSz="914485" eaLnBrk="0" fontAlgn="base" hangingPunct="0">
              <a:spcBef>
                <a:spcPct val="30000"/>
              </a:spcBef>
              <a:spcAft>
                <a:spcPct val="0"/>
              </a:spcAft>
              <a:defRPr sz="1100">
                <a:solidFill>
                  <a:schemeClr val="tx1"/>
                </a:solidFill>
                <a:latin typeface="Arial" charset="0"/>
              </a:defRPr>
            </a:lvl6pPr>
            <a:lvl7pPr marL="2811026" indent="-216233" defTabSz="914485" eaLnBrk="0" fontAlgn="base" hangingPunct="0">
              <a:spcBef>
                <a:spcPct val="30000"/>
              </a:spcBef>
              <a:spcAft>
                <a:spcPct val="0"/>
              </a:spcAft>
              <a:defRPr sz="1100">
                <a:solidFill>
                  <a:schemeClr val="tx1"/>
                </a:solidFill>
                <a:latin typeface="Arial" charset="0"/>
              </a:defRPr>
            </a:lvl7pPr>
            <a:lvl8pPr marL="3243491" indent="-216233" defTabSz="914485" eaLnBrk="0" fontAlgn="base" hangingPunct="0">
              <a:spcBef>
                <a:spcPct val="30000"/>
              </a:spcBef>
              <a:spcAft>
                <a:spcPct val="0"/>
              </a:spcAft>
              <a:defRPr sz="1100">
                <a:solidFill>
                  <a:schemeClr val="tx1"/>
                </a:solidFill>
                <a:latin typeface="Arial" charset="0"/>
              </a:defRPr>
            </a:lvl8pPr>
            <a:lvl9pPr marL="3675957" indent="-216233" defTabSz="914485" eaLnBrk="0" fontAlgn="base" hangingPunct="0">
              <a:spcBef>
                <a:spcPct val="30000"/>
              </a:spcBef>
              <a:spcAft>
                <a:spcPct val="0"/>
              </a:spcAft>
              <a:defRPr sz="1100">
                <a:solidFill>
                  <a:schemeClr val="tx1"/>
                </a:solidFill>
                <a:latin typeface="Arial" charset="0"/>
              </a:defRPr>
            </a:lvl9pPr>
          </a:lstStyle>
          <a:p>
            <a:pPr eaLnBrk="1" hangingPunct="1">
              <a:spcBef>
                <a:spcPct val="0"/>
              </a:spcBef>
            </a:pPr>
            <a:fld id="{798008F9-978E-48B8-8B29-1F9CF472A410}" type="slidenum">
              <a:rPr lang="fr-FR" altLang="en-US" sz="1200"/>
              <a:pPr eaLnBrk="1" hangingPunct="1">
                <a:spcBef>
                  <a:spcPct val="0"/>
                </a:spcBef>
              </a:pPr>
              <a:t>16</a:t>
            </a:fld>
            <a:endParaRPr lang="fr-FR" altLang="en-US" sz="1200"/>
          </a:p>
        </p:txBody>
      </p:sp>
      <p:sp>
        <p:nvSpPr>
          <p:cNvPr id="93187" name="Rectangle 2"/>
          <p:cNvSpPr>
            <a:spLocks noGrp="1" noRot="1" noChangeAspect="1" noChangeArrowheads="1" noTextEdit="1"/>
          </p:cNvSpPr>
          <p:nvPr>
            <p:ph type="sldImg"/>
          </p:nvPr>
        </p:nvSpPr>
        <p:spPr>
          <a:xfrm>
            <a:off x="1144588" y="685800"/>
            <a:ext cx="4570412" cy="3429000"/>
          </a:xfrm>
          <a:ln/>
        </p:spPr>
      </p:sp>
      <p:sp>
        <p:nvSpPr>
          <p:cNvPr id="93188" name="Rectangle 3"/>
          <p:cNvSpPr>
            <a:spLocks noGrp="1" noChangeArrowheads="1"/>
          </p:cNvSpPr>
          <p:nvPr>
            <p:ph type="body" idx="1"/>
          </p:nvPr>
        </p:nvSpPr>
        <p:spPr>
          <a:xfrm>
            <a:off x="686098" y="4343704"/>
            <a:ext cx="5485805" cy="4113892"/>
          </a:xfrm>
          <a:noFill/>
        </p:spPr>
        <p:txBody>
          <a:bodyPr/>
          <a:lstStyle/>
          <a:p>
            <a:r>
              <a:rPr lang="en-US" altLang="en-US" smtClean="0"/>
              <a:t>In 2003, AASHTO formed a Task Force with the vision of creating a system-level plan for states to begin working together on a plan that would promote bike travel within and between states. besides us, the only other bicycling groups on the TF was the MRT and ECGA. As members of the Task Force, Adventure Cycling began offering staff support in 2005. </a:t>
            </a:r>
          </a:p>
          <a:p>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9A3501-4909-F141-8A0D-76109FD9F52D}" type="datetimeFigureOut">
              <a:rPr lang="en-US" smtClean="0"/>
              <a:t>3/16/2016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C020E-E2CA-4C43-9B54-AA017FDE770A}" type="slidenum">
              <a:rPr lang="en-US" smtClean="0"/>
              <a:t>‹#›</a:t>
            </a:fld>
            <a:endParaRPr lang="en-US"/>
          </a:p>
        </p:txBody>
      </p:sp>
    </p:spTree>
    <p:extLst>
      <p:ext uri="{BB962C8B-B14F-4D97-AF65-F5344CB8AC3E}">
        <p14:creationId xmlns:p14="http://schemas.microsoft.com/office/powerpoint/2010/main" val="3187328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9A3501-4909-F141-8A0D-76109FD9F52D}" type="datetimeFigureOut">
              <a:rPr lang="en-US" smtClean="0"/>
              <a:t>3/16/2016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C020E-E2CA-4C43-9B54-AA017FDE770A}" type="slidenum">
              <a:rPr lang="en-US" smtClean="0"/>
              <a:t>‹#›</a:t>
            </a:fld>
            <a:endParaRPr lang="en-US"/>
          </a:p>
        </p:txBody>
      </p:sp>
    </p:spTree>
    <p:extLst>
      <p:ext uri="{BB962C8B-B14F-4D97-AF65-F5344CB8AC3E}">
        <p14:creationId xmlns:p14="http://schemas.microsoft.com/office/powerpoint/2010/main" val="3657797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9A3501-4909-F141-8A0D-76109FD9F52D}" type="datetimeFigureOut">
              <a:rPr lang="en-US" smtClean="0"/>
              <a:t>3/16/2016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C020E-E2CA-4C43-9B54-AA017FDE770A}" type="slidenum">
              <a:rPr lang="en-US" smtClean="0"/>
              <a:t>‹#›</a:t>
            </a:fld>
            <a:endParaRPr lang="en-US"/>
          </a:p>
        </p:txBody>
      </p:sp>
    </p:spTree>
    <p:extLst>
      <p:ext uri="{BB962C8B-B14F-4D97-AF65-F5344CB8AC3E}">
        <p14:creationId xmlns:p14="http://schemas.microsoft.com/office/powerpoint/2010/main" val="2249238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23010D2-8342-40A7-9538-1031FFADACC6}" type="slidenum">
              <a:rPr lang="en-US"/>
              <a:pPr>
                <a:defRPr/>
              </a:pPr>
              <a:t>‹#›</a:t>
            </a:fld>
            <a:endParaRPr lang="en-US"/>
          </a:p>
        </p:txBody>
      </p:sp>
    </p:spTree>
    <p:extLst>
      <p:ext uri="{BB962C8B-B14F-4D97-AF65-F5344CB8AC3E}">
        <p14:creationId xmlns:p14="http://schemas.microsoft.com/office/powerpoint/2010/main" val="23482209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007A66B-76A1-449E-B3D0-17FE1A147D0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831088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9A327E2-0BAA-43A5-B6FA-011386008B4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93123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0C505FD-BCD1-4724-9FE7-9B1051923EB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0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C78FD2A-93FC-4680-A445-4DBCF7C7DED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140008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1A66B23-E7C9-464B-8612-7714804051D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788270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F935149-CD85-4FDE-8405-6CC6B6DB4F3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87746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55DA60AE-5E53-48F4-AA25-BA05FBA8ABB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48342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9A3501-4909-F141-8A0D-76109FD9F52D}" type="datetimeFigureOut">
              <a:rPr lang="en-US" smtClean="0"/>
              <a:t>3/16/2016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C020E-E2CA-4C43-9B54-AA017FDE770A}" type="slidenum">
              <a:rPr lang="en-US" smtClean="0"/>
              <a:t>‹#›</a:t>
            </a:fld>
            <a:endParaRPr lang="en-US"/>
          </a:p>
        </p:txBody>
      </p:sp>
    </p:spTree>
    <p:extLst>
      <p:ext uri="{BB962C8B-B14F-4D97-AF65-F5344CB8AC3E}">
        <p14:creationId xmlns:p14="http://schemas.microsoft.com/office/powerpoint/2010/main" val="14552126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362A8DA-F0B0-4E4A-B2EE-1E9D3BB224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769626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AD88FE6-39D1-4687-9520-D72660C498A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982237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BABDA00-C149-47E6-80DA-D15BF5B4DBC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600919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07A5092-FCFF-4381-9401-CF2E38F593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855185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675F48F8-1710-462A-A9E0-ADA8C94A333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697726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23D46490-0933-4341-A84B-0894D60A8D46}" type="datetimeFigureOut">
              <a:rPr lang="en-US" smtClean="0"/>
              <a:pPr/>
              <a:t>3/16/2016</a:t>
            </a:fld>
            <a:endParaRPr lang="en-US" dirty="0"/>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dirty="0">
              <a:solidFill>
                <a:srgbClr val="94C600"/>
              </a:solidFill>
            </a:endParaRP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F5590E8D-9584-4D25-98DF-788C1F8C33F6}" type="slidenum">
              <a:rPr lang="en-US" smtClean="0">
                <a:solidFill>
                  <a:srgbClr val="94C600"/>
                </a:solidFill>
              </a:rPr>
              <a:pPr/>
              <a:t>‹#›</a:t>
            </a:fld>
            <a:endParaRPr lang="en-US" dirty="0">
              <a:solidFill>
                <a:srgbClr val="94C600"/>
              </a:solidFill>
            </a:endParaRP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Tree>
    <p:extLst>
      <p:ext uri="{BB962C8B-B14F-4D97-AF65-F5344CB8AC3E}">
        <p14:creationId xmlns:p14="http://schemas.microsoft.com/office/powerpoint/2010/main" val="8484737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3D46490-0933-4341-A84B-0894D60A8D46}" type="datetimeFigureOut">
              <a:rPr lang="en-US" smtClean="0"/>
              <a:pPr/>
              <a:t>3/16/2016</a:t>
            </a:fld>
            <a:endParaRPr lang="en-US" dirty="0"/>
          </a:p>
        </p:txBody>
      </p:sp>
      <p:sp>
        <p:nvSpPr>
          <p:cNvPr id="5" name="Footer Placeholder 4"/>
          <p:cNvSpPr>
            <a:spLocks noGrp="1"/>
          </p:cNvSpPr>
          <p:nvPr>
            <p:ph type="ftr" sz="quarter" idx="11"/>
          </p:nvPr>
        </p:nvSpPr>
        <p:spPr/>
        <p:txBody>
          <a:bodyPr/>
          <a:lstStyle/>
          <a:p>
            <a:endParaRPr lang="en-US" dirty="0">
              <a:solidFill>
                <a:srgbClr val="94C600"/>
              </a:solidFill>
            </a:endParaRPr>
          </a:p>
        </p:txBody>
      </p:sp>
      <p:sp>
        <p:nvSpPr>
          <p:cNvPr id="6" name="Slide Number Placeholder 5"/>
          <p:cNvSpPr>
            <a:spLocks noGrp="1"/>
          </p:cNvSpPr>
          <p:nvPr>
            <p:ph type="sldNum" sz="quarter" idx="12"/>
          </p:nvPr>
        </p:nvSpPr>
        <p:spPr/>
        <p:txBody>
          <a:bodyPr/>
          <a:lstStyle/>
          <a:p>
            <a:fld id="{F5590E8D-9584-4D25-98DF-788C1F8C33F6}" type="slidenum">
              <a:rPr lang="en-US" smtClean="0"/>
              <a:pPr/>
              <a:t>‹#›</a:t>
            </a:fld>
            <a:endParaRPr lang="en-US" dirty="0"/>
          </a:p>
        </p:txBody>
      </p:sp>
    </p:spTree>
    <p:extLst>
      <p:ext uri="{BB962C8B-B14F-4D97-AF65-F5344CB8AC3E}">
        <p14:creationId xmlns:p14="http://schemas.microsoft.com/office/powerpoint/2010/main" val="14562651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D46490-0933-4341-A84B-0894D60A8D46}" type="datetimeFigureOut">
              <a:rPr lang="en-US" smtClean="0"/>
              <a:pPr/>
              <a:t>3/16/2016</a:t>
            </a:fld>
            <a:endParaRPr lang="en-US" dirty="0"/>
          </a:p>
        </p:txBody>
      </p:sp>
      <p:sp>
        <p:nvSpPr>
          <p:cNvPr id="5" name="Footer Placeholder 4"/>
          <p:cNvSpPr>
            <a:spLocks noGrp="1"/>
          </p:cNvSpPr>
          <p:nvPr>
            <p:ph type="ftr" sz="quarter" idx="11"/>
          </p:nvPr>
        </p:nvSpPr>
        <p:spPr/>
        <p:txBody>
          <a:bodyPr/>
          <a:lstStyle/>
          <a:p>
            <a:endParaRPr lang="en-US" dirty="0">
              <a:solidFill>
                <a:srgbClr val="94C600"/>
              </a:solidFill>
            </a:endParaRPr>
          </a:p>
        </p:txBody>
      </p:sp>
      <p:sp>
        <p:nvSpPr>
          <p:cNvPr id="6" name="Slide Number Placeholder 5"/>
          <p:cNvSpPr>
            <a:spLocks noGrp="1"/>
          </p:cNvSpPr>
          <p:nvPr>
            <p:ph type="sldNum" sz="quarter" idx="12"/>
          </p:nvPr>
        </p:nvSpPr>
        <p:spPr/>
        <p:txBody>
          <a:bodyPr/>
          <a:lstStyle/>
          <a:p>
            <a:fld id="{F5590E8D-9584-4D25-98DF-788C1F8C33F6}" type="slidenum">
              <a:rPr lang="en-US" smtClean="0"/>
              <a:pPr/>
              <a:t>‹#›</a:t>
            </a:fld>
            <a:endParaRPr lang="en-US" dirty="0"/>
          </a:p>
        </p:txBody>
      </p:sp>
    </p:spTree>
    <p:extLst>
      <p:ext uri="{BB962C8B-B14F-4D97-AF65-F5344CB8AC3E}">
        <p14:creationId xmlns:p14="http://schemas.microsoft.com/office/powerpoint/2010/main" val="20239641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23D46490-0933-4341-A84B-0894D60A8D46}" type="datetimeFigureOut">
              <a:rPr lang="en-US" smtClean="0"/>
              <a:pPr/>
              <a:t>3/16/2016</a:t>
            </a:fld>
            <a:endParaRPr lang="en-US" dirty="0"/>
          </a:p>
        </p:txBody>
      </p:sp>
      <p:sp>
        <p:nvSpPr>
          <p:cNvPr id="6" name="Footer Placeholder 5"/>
          <p:cNvSpPr>
            <a:spLocks noGrp="1"/>
          </p:cNvSpPr>
          <p:nvPr>
            <p:ph type="ftr" sz="quarter" idx="11"/>
          </p:nvPr>
        </p:nvSpPr>
        <p:spPr/>
        <p:txBody>
          <a:bodyPr/>
          <a:lstStyle/>
          <a:p>
            <a:endParaRPr lang="en-US" dirty="0">
              <a:solidFill>
                <a:srgbClr val="94C600"/>
              </a:solidFill>
            </a:endParaRPr>
          </a:p>
        </p:txBody>
      </p:sp>
      <p:sp>
        <p:nvSpPr>
          <p:cNvPr id="7" name="Slide Number Placeholder 6"/>
          <p:cNvSpPr>
            <a:spLocks noGrp="1"/>
          </p:cNvSpPr>
          <p:nvPr>
            <p:ph type="sldNum" sz="quarter" idx="12"/>
          </p:nvPr>
        </p:nvSpPr>
        <p:spPr/>
        <p:txBody>
          <a:bodyPr/>
          <a:lstStyle/>
          <a:p>
            <a:fld id="{F5590E8D-9584-4D25-98DF-788C1F8C33F6}" type="slidenum">
              <a:rPr lang="en-US" smtClean="0"/>
              <a:pPr/>
              <a:t>‹#›</a:t>
            </a:fld>
            <a:endParaRPr lang="en-US" dirty="0"/>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450625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3D46490-0933-4341-A84B-0894D60A8D46}" type="datetimeFigureOut">
              <a:rPr lang="en-US" smtClean="0"/>
              <a:pPr/>
              <a:t>3/16/2016</a:t>
            </a:fld>
            <a:endParaRPr lang="en-US" dirty="0"/>
          </a:p>
        </p:txBody>
      </p:sp>
      <p:sp>
        <p:nvSpPr>
          <p:cNvPr id="8" name="Footer Placeholder 7"/>
          <p:cNvSpPr>
            <a:spLocks noGrp="1"/>
          </p:cNvSpPr>
          <p:nvPr>
            <p:ph type="ftr" sz="quarter" idx="11"/>
          </p:nvPr>
        </p:nvSpPr>
        <p:spPr/>
        <p:txBody>
          <a:bodyPr/>
          <a:lstStyle/>
          <a:p>
            <a:endParaRPr lang="en-US" dirty="0">
              <a:solidFill>
                <a:srgbClr val="94C600"/>
              </a:solidFill>
            </a:endParaRPr>
          </a:p>
        </p:txBody>
      </p:sp>
      <p:sp>
        <p:nvSpPr>
          <p:cNvPr id="9" name="Slide Number Placeholder 8"/>
          <p:cNvSpPr>
            <a:spLocks noGrp="1"/>
          </p:cNvSpPr>
          <p:nvPr>
            <p:ph type="sldNum" sz="quarter" idx="12"/>
          </p:nvPr>
        </p:nvSpPr>
        <p:spPr/>
        <p:txBody>
          <a:bodyPr/>
          <a:lstStyle/>
          <a:p>
            <a:fld id="{F5590E8D-9584-4D25-98DF-788C1F8C33F6}" type="slidenum">
              <a:rPr lang="en-US" smtClean="0"/>
              <a:pPr/>
              <a:t>‹#›</a:t>
            </a:fld>
            <a:endParaRPr lang="en-US" dirty="0"/>
          </a:p>
        </p:txBody>
      </p:sp>
    </p:spTree>
    <p:extLst>
      <p:ext uri="{BB962C8B-B14F-4D97-AF65-F5344CB8AC3E}">
        <p14:creationId xmlns:p14="http://schemas.microsoft.com/office/powerpoint/2010/main" val="3096498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9A3501-4909-F141-8A0D-76109FD9F52D}" type="datetimeFigureOut">
              <a:rPr lang="en-US" smtClean="0"/>
              <a:t>3/16/2016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C020E-E2CA-4C43-9B54-AA017FDE770A}" type="slidenum">
              <a:rPr lang="en-US" smtClean="0"/>
              <a:t>‹#›</a:t>
            </a:fld>
            <a:endParaRPr lang="en-US"/>
          </a:p>
        </p:txBody>
      </p:sp>
    </p:spTree>
    <p:extLst>
      <p:ext uri="{BB962C8B-B14F-4D97-AF65-F5344CB8AC3E}">
        <p14:creationId xmlns:p14="http://schemas.microsoft.com/office/powerpoint/2010/main" val="14953152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3D46490-0933-4341-A84B-0894D60A8D46}" type="datetimeFigureOut">
              <a:rPr lang="en-US" smtClean="0"/>
              <a:pPr/>
              <a:t>3/16/2016</a:t>
            </a:fld>
            <a:endParaRPr lang="en-US" dirty="0"/>
          </a:p>
        </p:txBody>
      </p:sp>
      <p:sp>
        <p:nvSpPr>
          <p:cNvPr id="4" name="Footer Placeholder 3"/>
          <p:cNvSpPr>
            <a:spLocks noGrp="1"/>
          </p:cNvSpPr>
          <p:nvPr>
            <p:ph type="ftr" sz="quarter" idx="11"/>
          </p:nvPr>
        </p:nvSpPr>
        <p:spPr/>
        <p:txBody>
          <a:bodyPr/>
          <a:lstStyle/>
          <a:p>
            <a:endParaRPr lang="en-US" dirty="0">
              <a:solidFill>
                <a:srgbClr val="94C600"/>
              </a:solidFill>
            </a:endParaRPr>
          </a:p>
        </p:txBody>
      </p:sp>
      <p:sp>
        <p:nvSpPr>
          <p:cNvPr id="5" name="Slide Number Placeholder 4"/>
          <p:cNvSpPr>
            <a:spLocks noGrp="1"/>
          </p:cNvSpPr>
          <p:nvPr>
            <p:ph type="sldNum" sz="quarter" idx="12"/>
          </p:nvPr>
        </p:nvSpPr>
        <p:spPr/>
        <p:txBody>
          <a:bodyPr/>
          <a:lstStyle/>
          <a:p>
            <a:fld id="{F5590E8D-9584-4D25-98DF-788C1F8C33F6}" type="slidenum">
              <a:rPr lang="en-US" smtClean="0"/>
              <a:pPr/>
              <a:t>‹#›</a:t>
            </a:fld>
            <a:endParaRPr lang="en-US" dirty="0"/>
          </a:p>
        </p:txBody>
      </p:sp>
    </p:spTree>
    <p:extLst>
      <p:ext uri="{BB962C8B-B14F-4D97-AF65-F5344CB8AC3E}">
        <p14:creationId xmlns:p14="http://schemas.microsoft.com/office/powerpoint/2010/main" val="2311918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D46490-0933-4341-A84B-0894D60A8D46}" type="datetimeFigureOut">
              <a:rPr lang="en-US" smtClean="0"/>
              <a:pPr/>
              <a:t>3/16/2016</a:t>
            </a:fld>
            <a:endParaRPr lang="en-US" dirty="0"/>
          </a:p>
        </p:txBody>
      </p:sp>
      <p:sp>
        <p:nvSpPr>
          <p:cNvPr id="3" name="Footer Placeholder 2"/>
          <p:cNvSpPr>
            <a:spLocks noGrp="1"/>
          </p:cNvSpPr>
          <p:nvPr>
            <p:ph type="ftr" sz="quarter" idx="11"/>
          </p:nvPr>
        </p:nvSpPr>
        <p:spPr/>
        <p:txBody>
          <a:bodyPr/>
          <a:lstStyle/>
          <a:p>
            <a:endParaRPr lang="en-US" dirty="0">
              <a:solidFill>
                <a:srgbClr val="94C600"/>
              </a:solidFill>
            </a:endParaRPr>
          </a:p>
        </p:txBody>
      </p:sp>
      <p:sp>
        <p:nvSpPr>
          <p:cNvPr id="4" name="Slide Number Placeholder 3"/>
          <p:cNvSpPr>
            <a:spLocks noGrp="1"/>
          </p:cNvSpPr>
          <p:nvPr>
            <p:ph type="sldNum" sz="quarter" idx="12"/>
          </p:nvPr>
        </p:nvSpPr>
        <p:spPr/>
        <p:txBody>
          <a:bodyPr/>
          <a:lstStyle/>
          <a:p>
            <a:fld id="{F5590E8D-9584-4D25-98DF-788C1F8C33F6}" type="slidenum">
              <a:rPr lang="en-US" smtClean="0"/>
              <a:pPr/>
              <a:t>‹#›</a:t>
            </a:fld>
            <a:endParaRPr lang="en-US" dirty="0"/>
          </a:p>
        </p:txBody>
      </p:sp>
    </p:spTree>
    <p:extLst>
      <p:ext uri="{BB962C8B-B14F-4D97-AF65-F5344CB8AC3E}">
        <p14:creationId xmlns:p14="http://schemas.microsoft.com/office/powerpoint/2010/main" val="38875723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 name="Date Placeholder 4"/>
          <p:cNvSpPr>
            <a:spLocks noGrp="1"/>
          </p:cNvSpPr>
          <p:nvPr>
            <p:ph type="dt" sz="half" idx="10"/>
          </p:nvPr>
        </p:nvSpPr>
        <p:spPr/>
        <p:txBody>
          <a:bodyPr/>
          <a:lstStyle/>
          <a:p>
            <a:fld id="{23D46490-0933-4341-A84B-0894D60A8D46}" type="datetimeFigureOut">
              <a:rPr lang="en-US" smtClean="0"/>
              <a:pPr/>
              <a:t>3/16/2016</a:t>
            </a:fld>
            <a:endParaRPr lang="en-US" dirty="0"/>
          </a:p>
        </p:txBody>
      </p:sp>
      <p:sp>
        <p:nvSpPr>
          <p:cNvPr id="7" name="Slide Number Placeholder 6"/>
          <p:cNvSpPr>
            <a:spLocks noGrp="1"/>
          </p:cNvSpPr>
          <p:nvPr>
            <p:ph type="sldNum" sz="quarter" idx="12"/>
          </p:nvPr>
        </p:nvSpPr>
        <p:spPr/>
        <p:txBody>
          <a:bodyPr/>
          <a:lstStyle/>
          <a:p>
            <a:fld id="{F5590E8D-9584-4D25-98DF-788C1F8C33F6}" type="slidenum">
              <a:rPr lang="en-US" smtClean="0"/>
              <a:pPr/>
              <a:t>‹#›</a:t>
            </a:fld>
            <a:endParaRPr lang="en-US" dirty="0"/>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dirty="0">
              <a:solidFill>
                <a:srgbClr val="94C600"/>
              </a:solidFill>
            </a:endParaRP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175641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D46490-0933-4341-A84B-0894D60A8D46}" type="datetimeFigureOut">
              <a:rPr lang="en-US" smtClean="0"/>
              <a:pPr/>
              <a:t>3/16/2016</a:t>
            </a:fld>
            <a:endParaRPr lang="en-US" dirty="0"/>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dirty="0">
              <a:solidFill>
                <a:srgbClr val="94C600"/>
              </a:solidFill>
            </a:endParaRPr>
          </a:p>
        </p:txBody>
      </p:sp>
      <p:sp>
        <p:nvSpPr>
          <p:cNvPr id="7" name="Slide Number Placeholder 6"/>
          <p:cNvSpPr>
            <a:spLocks noGrp="1"/>
          </p:cNvSpPr>
          <p:nvPr>
            <p:ph type="sldNum" sz="quarter" idx="12"/>
          </p:nvPr>
        </p:nvSpPr>
        <p:spPr/>
        <p:txBody>
          <a:bodyPr/>
          <a:lstStyle/>
          <a:p>
            <a:fld id="{F5590E8D-9584-4D25-98DF-788C1F8C33F6}" type="slidenum">
              <a:rPr lang="en-US" smtClean="0"/>
              <a:pPr/>
              <a:t>‹#›</a:t>
            </a:fld>
            <a:endParaRPr lang="en-US" dirty="0"/>
          </a:p>
        </p:txBody>
      </p:sp>
    </p:spTree>
    <p:extLst>
      <p:ext uri="{BB962C8B-B14F-4D97-AF65-F5344CB8AC3E}">
        <p14:creationId xmlns:p14="http://schemas.microsoft.com/office/powerpoint/2010/main" val="34001535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D46490-0933-4341-A84B-0894D60A8D46}" type="datetimeFigureOut">
              <a:rPr lang="en-US" smtClean="0"/>
              <a:pPr/>
              <a:t>3/16/2016</a:t>
            </a:fld>
            <a:endParaRPr lang="en-US" dirty="0"/>
          </a:p>
        </p:txBody>
      </p:sp>
      <p:sp>
        <p:nvSpPr>
          <p:cNvPr id="5" name="Footer Placeholder 4"/>
          <p:cNvSpPr>
            <a:spLocks noGrp="1"/>
          </p:cNvSpPr>
          <p:nvPr>
            <p:ph type="ftr" sz="quarter" idx="11"/>
          </p:nvPr>
        </p:nvSpPr>
        <p:spPr/>
        <p:txBody>
          <a:bodyPr/>
          <a:lstStyle/>
          <a:p>
            <a:endParaRPr lang="en-US" dirty="0">
              <a:solidFill>
                <a:srgbClr val="94C600"/>
              </a:solidFill>
            </a:endParaRPr>
          </a:p>
        </p:txBody>
      </p:sp>
      <p:sp>
        <p:nvSpPr>
          <p:cNvPr id="6" name="Slide Number Placeholder 5"/>
          <p:cNvSpPr>
            <a:spLocks noGrp="1"/>
          </p:cNvSpPr>
          <p:nvPr>
            <p:ph type="sldNum" sz="quarter" idx="12"/>
          </p:nvPr>
        </p:nvSpPr>
        <p:spPr/>
        <p:txBody>
          <a:bodyPr/>
          <a:lstStyle/>
          <a:p>
            <a:fld id="{F5590E8D-9584-4D25-98DF-788C1F8C33F6}" type="slidenum">
              <a:rPr lang="en-US" smtClean="0"/>
              <a:pPr/>
              <a:t>‹#›</a:t>
            </a:fld>
            <a:endParaRPr lang="en-US" dirty="0"/>
          </a:p>
        </p:txBody>
      </p:sp>
    </p:spTree>
    <p:extLst>
      <p:ext uri="{BB962C8B-B14F-4D97-AF65-F5344CB8AC3E}">
        <p14:creationId xmlns:p14="http://schemas.microsoft.com/office/powerpoint/2010/main" val="50834505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D46490-0933-4341-A84B-0894D60A8D46}" type="datetimeFigureOut">
              <a:rPr lang="en-US" smtClean="0"/>
              <a:pPr/>
              <a:t>3/16/2016</a:t>
            </a:fld>
            <a:endParaRPr lang="en-US" dirty="0"/>
          </a:p>
        </p:txBody>
      </p:sp>
      <p:sp>
        <p:nvSpPr>
          <p:cNvPr id="5" name="Footer Placeholder 4"/>
          <p:cNvSpPr>
            <a:spLocks noGrp="1"/>
          </p:cNvSpPr>
          <p:nvPr>
            <p:ph type="ftr" sz="quarter" idx="11"/>
          </p:nvPr>
        </p:nvSpPr>
        <p:spPr/>
        <p:txBody>
          <a:bodyPr/>
          <a:lstStyle/>
          <a:p>
            <a:endParaRPr lang="en-US" dirty="0">
              <a:solidFill>
                <a:srgbClr val="94C600"/>
              </a:solidFill>
            </a:endParaRPr>
          </a:p>
        </p:txBody>
      </p:sp>
      <p:sp>
        <p:nvSpPr>
          <p:cNvPr id="6" name="Slide Number Placeholder 5"/>
          <p:cNvSpPr>
            <a:spLocks noGrp="1"/>
          </p:cNvSpPr>
          <p:nvPr>
            <p:ph type="sldNum" sz="quarter" idx="12"/>
          </p:nvPr>
        </p:nvSpPr>
        <p:spPr/>
        <p:txBody>
          <a:bodyPr/>
          <a:lstStyle/>
          <a:p>
            <a:fld id="{F5590E8D-9584-4D25-98DF-788C1F8C33F6}" type="slidenum">
              <a:rPr lang="en-US" smtClean="0"/>
              <a:pPr/>
              <a:t>‹#›</a:t>
            </a:fld>
            <a:endParaRPr lang="en-US" dirty="0"/>
          </a:p>
        </p:txBody>
      </p:sp>
    </p:spTree>
    <p:extLst>
      <p:ext uri="{BB962C8B-B14F-4D97-AF65-F5344CB8AC3E}">
        <p14:creationId xmlns:p14="http://schemas.microsoft.com/office/powerpoint/2010/main" val="330281261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94C6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F7DACA0-E4A9-4473-AB48-CADF2F0EA4DD}" type="slidenum">
              <a:rPr lang="en-US"/>
              <a:pPr>
                <a:defRPr/>
              </a:pPr>
              <a:t>‹#›</a:t>
            </a:fld>
            <a:endParaRPr lang="en-US"/>
          </a:p>
        </p:txBody>
      </p:sp>
    </p:spTree>
    <p:extLst>
      <p:ext uri="{BB962C8B-B14F-4D97-AF65-F5344CB8AC3E}">
        <p14:creationId xmlns:p14="http://schemas.microsoft.com/office/powerpoint/2010/main" val="4011740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9A3501-4909-F141-8A0D-76109FD9F52D}" type="datetimeFigureOut">
              <a:rPr lang="en-US" smtClean="0"/>
              <a:t>3/16/2016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7C020E-E2CA-4C43-9B54-AA017FDE770A}" type="slidenum">
              <a:rPr lang="en-US" smtClean="0"/>
              <a:t>‹#›</a:t>
            </a:fld>
            <a:endParaRPr lang="en-US"/>
          </a:p>
        </p:txBody>
      </p:sp>
    </p:spTree>
    <p:extLst>
      <p:ext uri="{BB962C8B-B14F-4D97-AF65-F5344CB8AC3E}">
        <p14:creationId xmlns:p14="http://schemas.microsoft.com/office/powerpoint/2010/main" val="33567025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9A3501-4909-F141-8A0D-76109FD9F52D}" type="datetimeFigureOut">
              <a:rPr lang="en-US" smtClean="0"/>
              <a:t>3/16/2016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7C020E-E2CA-4C43-9B54-AA017FDE770A}" type="slidenum">
              <a:rPr lang="en-US" smtClean="0"/>
              <a:t>‹#›</a:t>
            </a:fld>
            <a:endParaRPr lang="en-US"/>
          </a:p>
        </p:txBody>
      </p:sp>
    </p:spTree>
    <p:extLst>
      <p:ext uri="{BB962C8B-B14F-4D97-AF65-F5344CB8AC3E}">
        <p14:creationId xmlns:p14="http://schemas.microsoft.com/office/powerpoint/2010/main" val="1160396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9A3501-4909-F141-8A0D-76109FD9F52D}" type="datetimeFigureOut">
              <a:rPr lang="en-US" smtClean="0"/>
              <a:t>3/16/2016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7C020E-E2CA-4C43-9B54-AA017FDE770A}" type="slidenum">
              <a:rPr lang="en-US" smtClean="0"/>
              <a:t>‹#›</a:t>
            </a:fld>
            <a:endParaRPr lang="en-US"/>
          </a:p>
        </p:txBody>
      </p:sp>
    </p:spTree>
    <p:extLst>
      <p:ext uri="{BB962C8B-B14F-4D97-AF65-F5344CB8AC3E}">
        <p14:creationId xmlns:p14="http://schemas.microsoft.com/office/powerpoint/2010/main" val="1154234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9A3501-4909-F141-8A0D-76109FD9F52D}" type="datetimeFigureOut">
              <a:rPr lang="en-US" smtClean="0"/>
              <a:t>3/16/2016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7C020E-E2CA-4C43-9B54-AA017FDE770A}" type="slidenum">
              <a:rPr lang="en-US" smtClean="0"/>
              <a:t>‹#›</a:t>
            </a:fld>
            <a:endParaRPr lang="en-US"/>
          </a:p>
        </p:txBody>
      </p:sp>
    </p:spTree>
    <p:extLst>
      <p:ext uri="{BB962C8B-B14F-4D97-AF65-F5344CB8AC3E}">
        <p14:creationId xmlns:p14="http://schemas.microsoft.com/office/powerpoint/2010/main" val="3576307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9A3501-4909-F141-8A0D-76109FD9F52D}" type="datetimeFigureOut">
              <a:rPr lang="en-US" smtClean="0"/>
              <a:t>3/16/2016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7C020E-E2CA-4C43-9B54-AA017FDE770A}" type="slidenum">
              <a:rPr lang="en-US" smtClean="0"/>
              <a:t>‹#›</a:t>
            </a:fld>
            <a:endParaRPr lang="en-US"/>
          </a:p>
        </p:txBody>
      </p:sp>
    </p:spTree>
    <p:extLst>
      <p:ext uri="{BB962C8B-B14F-4D97-AF65-F5344CB8AC3E}">
        <p14:creationId xmlns:p14="http://schemas.microsoft.com/office/powerpoint/2010/main" val="320481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9A3501-4909-F141-8A0D-76109FD9F52D}" type="datetimeFigureOut">
              <a:rPr lang="en-US" smtClean="0"/>
              <a:t>3/16/2016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7C020E-E2CA-4C43-9B54-AA017FDE770A}" type="slidenum">
              <a:rPr lang="en-US" smtClean="0"/>
              <a:t>‹#›</a:t>
            </a:fld>
            <a:endParaRPr lang="en-US"/>
          </a:p>
        </p:txBody>
      </p:sp>
    </p:spTree>
    <p:extLst>
      <p:ext uri="{BB962C8B-B14F-4D97-AF65-F5344CB8AC3E}">
        <p14:creationId xmlns:p14="http://schemas.microsoft.com/office/powerpoint/2010/main" val="1547623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A3501-4909-F141-8A0D-76109FD9F52D}" type="datetimeFigureOut">
              <a:rPr lang="en-US" smtClean="0"/>
              <a:t>3/16/2016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7C020E-E2CA-4C43-9B54-AA017FDE770A}" type="slidenum">
              <a:rPr lang="en-US" smtClean="0"/>
              <a:t>‹#›</a:t>
            </a:fld>
            <a:endParaRPr lang="en-US"/>
          </a:p>
        </p:txBody>
      </p:sp>
    </p:spTree>
    <p:extLst>
      <p:ext uri="{BB962C8B-B14F-4D97-AF65-F5344CB8AC3E}">
        <p14:creationId xmlns:p14="http://schemas.microsoft.com/office/powerpoint/2010/main" val="21222851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defTabSz="914400"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defTabSz="914400"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defRPr/>
            </a:pPr>
            <a:fld id="{F7E26209-E75B-4A1F-8911-6353FB8F3063}" type="slidenum">
              <a:rPr lang="en-US">
                <a:solidFill>
                  <a:srgbClr val="000000"/>
                </a:solidFill>
              </a:rPr>
              <a:pPr defTabSz="914400"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3979576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dirty="0">
                <a:solidFill>
                  <a:prstClr val="black"/>
                </a:solidFill>
              </a:endParaRPr>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pPr defTabSz="914400"/>
            <a:fld id="{23D46490-0933-4341-A84B-0894D60A8D46}" type="datetimeFigureOut">
              <a:rPr lang="en-US" smtClean="0"/>
              <a:pPr defTabSz="914400"/>
              <a:t>3/16/2016</a:t>
            </a:fld>
            <a:endParaRPr lang="en-US" dirty="0"/>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pPr defTabSz="914400"/>
            <a:endParaRPr lang="en-US" dirty="0">
              <a:solidFill>
                <a:srgbClr val="94C600"/>
              </a:solidFill>
            </a:endParaRP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pPr defTabSz="914400"/>
            <a:fld id="{F5590E8D-9584-4D25-98DF-788C1F8C33F6}" type="slidenum">
              <a:rPr lang="en-US" smtClean="0"/>
              <a:pPr defTabSz="914400"/>
              <a:t>‹#›</a:t>
            </a:fld>
            <a:endParaRPr lang="en-US" dirty="0"/>
          </a:p>
        </p:txBody>
      </p:sp>
    </p:spTree>
    <p:extLst>
      <p:ext uri="{BB962C8B-B14F-4D97-AF65-F5344CB8AC3E}">
        <p14:creationId xmlns:p14="http://schemas.microsoft.com/office/powerpoint/2010/main" val="355857599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hyperlink" Target="mailto:gsullivan@adventurecycling.org"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45.png"/><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46.png"/><Relationship Id="rId4" Type="http://schemas.openxmlformats.org/officeDocument/2006/relationships/oleObject" Target="../embeddings/oleObject2.bin"/></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6.xml"/><Relationship Id="rId4" Type="http://schemas.openxmlformats.org/officeDocument/2006/relationships/image" Target="../media/image60.jpg"/></Relationships>
</file>

<file path=ppt/slides/_rels/slide3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jpeg"/></Relationships>
</file>

<file path=ppt/slides/_rels/slide4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4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12.xml"/><Relationship Id="rId5" Type="http://schemas.openxmlformats.org/officeDocument/2006/relationships/image" Target="../media/image80.png"/><Relationship Id="rId4" Type="http://schemas.openxmlformats.org/officeDocument/2006/relationships/image" Target="../media/image79.jpg"/></Relationships>
</file>

<file path=ppt/slides/_rels/slide44.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85.jpg"/><Relationship Id="rId5" Type="http://schemas.openxmlformats.org/officeDocument/2006/relationships/image" Target="../media/image84.jpg"/><Relationship Id="rId4" Type="http://schemas.openxmlformats.org/officeDocument/2006/relationships/image" Target="../media/image83.jpg"/></Relationships>
</file>

<file path=ppt/slides/_rels/slide46.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1.png"/><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5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hyperlink" Target="mailto:gsullivan@adventurecycling.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hape 80"/>
          <p:cNvPicPr preferRelativeResize="0"/>
          <p:nvPr/>
        </p:nvPicPr>
        <p:blipFill rotWithShape="1">
          <a:blip r:embed="rId2">
            <a:alphaModFix/>
          </a:blip>
          <a:srcRect/>
          <a:stretch/>
        </p:blipFill>
        <p:spPr>
          <a:xfrm>
            <a:off x="0" y="645956"/>
            <a:ext cx="9144000" cy="6085332"/>
          </a:xfrm>
          <a:prstGeom prst="rect">
            <a:avLst/>
          </a:prstGeom>
          <a:noFill/>
          <a:ln>
            <a:noFill/>
          </a:ln>
        </p:spPr>
      </p:pic>
      <p:sp>
        <p:nvSpPr>
          <p:cNvPr id="3" name="TextBox 2"/>
          <p:cNvSpPr txBox="1"/>
          <p:nvPr/>
        </p:nvSpPr>
        <p:spPr>
          <a:xfrm>
            <a:off x="2971800" y="1600200"/>
            <a:ext cx="5064370" cy="1508105"/>
          </a:xfrm>
          <a:prstGeom prst="rect">
            <a:avLst/>
          </a:prstGeom>
          <a:noFill/>
        </p:spPr>
        <p:txBody>
          <a:bodyPr wrap="square" rtlCol="0">
            <a:spAutoFit/>
          </a:bodyPr>
          <a:lstStyle/>
          <a:p>
            <a:r>
              <a:rPr lang="en-US" sz="3200" b="1" dirty="0" smtClean="0">
                <a:latin typeface="+mj-lt"/>
              </a:rPr>
              <a:t>THE U.S. BICYCLE ROUTE SYSTEM: </a:t>
            </a:r>
            <a:r>
              <a:rPr lang="en-US" sz="2800" b="1" dirty="0" smtClean="0">
                <a:latin typeface="+mj-lt"/>
              </a:rPr>
              <a:t>Connecting People, </a:t>
            </a:r>
            <a:r>
              <a:rPr lang="en-US" sz="2800" b="1" dirty="0">
                <a:latin typeface="+mj-lt"/>
              </a:rPr>
              <a:t>Communities, </a:t>
            </a:r>
            <a:r>
              <a:rPr lang="en-US" sz="2800" b="1" dirty="0" smtClean="0">
                <a:latin typeface="+mj-lt"/>
              </a:rPr>
              <a:t>&amp; the Nation</a:t>
            </a:r>
            <a:endParaRPr lang="en-US" sz="2800" b="1" dirty="0">
              <a:latin typeface="+mj-lt"/>
            </a:endParaRPr>
          </a:p>
        </p:txBody>
      </p:sp>
    </p:spTree>
    <p:extLst>
      <p:ext uri="{BB962C8B-B14F-4D97-AF65-F5344CB8AC3E}">
        <p14:creationId xmlns:p14="http://schemas.microsoft.com/office/powerpoint/2010/main" val="1777658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Linking_06_1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5413"/>
            <a:ext cx="9144000" cy="695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Rectangle 3"/>
          <p:cNvSpPr>
            <a:spLocks noChangeArrowheads="1"/>
          </p:cNvSpPr>
          <p:nvPr/>
        </p:nvSpPr>
        <p:spPr bwMode="auto">
          <a:xfrm>
            <a:off x="457200" y="3176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a:t/>
            </a:r>
            <a:br>
              <a:rPr lang="en-US" altLang="en-US"/>
            </a:br>
            <a:endParaRPr lang="en-US" altLang="en-US"/>
          </a:p>
        </p:txBody>
      </p:sp>
      <p:sp>
        <p:nvSpPr>
          <p:cNvPr id="54276" name="TextBox 4"/>
          <p:cNvSpPr txBox="1">
            <a:spLocks noChangeArrowheads="1"/>
          </p:cNvSpPr>
          <p:nvPr/>
        </p:nvSpPr>
        <p:spPr bwMode="auto">
          <a:xfrm>
            <a:off x="6172200" y="149225"/>
            <a:ext cx="3124200" cy="12001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b="1" dirty="0">
                <a:solidFill>
                  <a:schemeClr val="bg1"/>
                </a:solidFill>
              </a:rPr>
              <a:t>4,377 Km when complete</a:t>
            </a:r>
          </a:p>
          <a:p>
            <a:pPr eaLnBrk="1" hangingPunct="1"/>
            <a:r>
              <a:rPr lang="en-US" altLang="en-US" b="1" dirty="0">
                <a:solidFill>
                  <a:schemeClr val="bg1"/>
                </a:solidFill>
              </a:rPr>
              <a:t>3,618 Km Signed </a:t>
            </a:r>
          </a:p>
          <a:p>
            <a:pPr eaLnBrk="1" hangingPunct="1"/>
            <a:r>
              <a:rPr lang="en-US" altLang="en-US" b="1" dirty="0">
                <a:solidFill>
                  <a:schemeClr val="bg1"/>
                </a:solidFill>
              </a:rPr>
              <a:t>493 Km to be signed</a:t>
            </a:r>
          </a:p>
          <a:p>
            <a:pPr eaLnBrk="1" hangingPunct="1"/>
            <a:r>
              <a:rPr lang="en-US" altLang="en-US" b="1" dirty="0">
                <a:solidFill>
                  <a:schemeClr val="bg1"/>
                </a:solidFill>
              </a:rPr>
              <a:t>265 Km to be developed</a:t>
            </a:r>
          </a:p>
        </p:txBody>
      </p:sp>
      <p:pic>
        <p:nvPicPr>
          <p:cNvPr id="542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4211782"/>
            <a:ext cx="3987800" cy="2401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70454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5602" name="Picture 3" descr="poster.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16075" y="0"/>
            <a:ext cx="6259513" cy="669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7944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7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9715" name="Rectangle 3"/>
          <p:cNvSpPr>
            <a:spLocks noChangeArrowheads="1"/>
          </p:cNvSpPr>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914400"/>
            <a:r>
              <a:rPr lang="en-US" sz="4400" b="1">
                <a:solidFill>
                  <a:srgbClr val="FF9900"/>
                </a:solidFill>
                <a:effectLst>
                  <a:outerShdw blurRad="38100" dist="38100" dir="2700000" algn="tl">
                    <a:srgbClr val="000000"/>
                  </a:outerShdw>
                </a:effectLst>
              </a:rPr>
              <a:t>History of US Bicycle Routes</a:t>
            </a:r>
          </a:p>
        </p:txBody>
      </p:sp>
      <p:sp>
        <p:nvSpPr>
          <p:cNvPr id="499716" name="Rectangle 4"/>
          <p:cNvSpPr>
            <a:spLocks noChangeArrowheads="1"/>
          </p:cNvSpPr>
          <p:nvPr/>
        </p:nvSpPr>
        <p:spPr bwMode="auto">
          <a:xfrm>
            <a:off x="0" y="1295400"/>
            <a:ext cx="3886200"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09600" indent="-609600" algn="r" defTabSz="914400">
              <a:lnSpc>
                <a:spcPct val="90000"/>
              </a:lnSpc>
              <a:spcBef>
                <a:spcPct val="20000"/>
              </a:spcBef>
            </a:pPr>
            <a:r>
              <a:rPr lang="en-US" sz="2800" b="1" dirty="0">
                <a:solidFill>
                  <a:prstClr val="white"/>
                </a:solidFill>
              </a:rPr>
              <a:t>In 1970’s interest in long distance bicycle travel picks</a:t>
            </a:r>
            <a:r>
              <a:rPr lang="en-US" sz="2800" dirty="0">
                <a:solidFill>
                  <a:prstClr val="black"/>
                </a:solidFill>
              </a:rPr>
              <a:t> </a:t>
            </a:r>
            <a:r>
              <a:rPr lang="en-US" sz="2800" b="1" dirty="0">
                <a:solidFill>
                  <a:prstClr val="white"/>
                </a:solidFill>
              </a:rPr>
              <a:t>up</a:t>
            </a:r>
          </a:p>
        </p:txBody>
      </p:sp>
    </p:spTree>
    <p:extLst>
      <p:ext uri="{BB962C8B-B14F-4D97-AF65-F5344CB8AC3E}">
        <p14:creationId xmlns:p14="http://schemas.microsoft.com/office/powerpoint/2010/main" val="4358878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0" y="1143000"/>
            <a:ext cx="3810000" cy="4961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09600" indent="-609600"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90000"/>
              </a:lnSpc>
              <a:spcBef>
                <a:spcPct val="50000"/>
              </a:spcBef>
              <a:buFontTx/>
              <a:buNone/>
            </a:pPr>
            <a:r>
              <a:rPr lang="en-US" altLang="en-US" sz="2800" dirty="0">
                <a:solidFill>
                  <a:schemeClr val="bg1"/>
                </a:solidFill>
                <a:latin typeface="Calibri" panose="020F0502020204030204" pitchFamily="34" charset="0"/>
                <a:ea typeface="MS PGothic" pitchFamily="34" charset="-128"/>
              </a:rPr>
              <a:t>First US Bicycle routes </a:t>
            </a:r>
          </a:p>
          <a:p>
            <a:pPr algn="ctr" eaLnBrk="1" hangingPunct="1">
              <a:lnSpc>
                <a:spcPct val="90000"/>
              </a:lnSpc>
              <a:spcBef>
                <a:spcPct val="50000"/>
              </a:spcBef>
              <a:buFontTx/>
              <a:buNone/>
            </a:pPr>
            <a:r>
              <a:rPr lang="en-US" altLang="en-US" sz="2800" dirty="0">
                <a:solidFill>
                  <a:schemeClr val="bg1"/>
                </a:solidFill>
                <a:latin typeface="Calibri" panose="020F0502020204030204" pitchFamily="34" charset="0"/>
                <a:ea typeface="MS PGothic" pitchFamily="34" charset="-128"/>
              </a:rPr>
              <a:t>designated in 1982</a:t>
            </a:r>
          </a:p>
          <a:p>
            <a:pPr algn="ctr" eaLnBrk="1" hangingPunct="1">
              <a:lnSpc>
                <a:spcPct val="90000"/>
              </a:lnSpc>
              <a:spcBef>
                <a:spcPct val="50000"/>
              </a:spcBef>
              <a:buFontTx/>
              <a:buNone/>
            </a:pPr>
            <a:r>
              <a:rPr lang="en-US" altLang="en-US" sz="2400" dirty="0">
                <a:solidFill>
                  <a:schemeClr val="bg1"/>
                </a:solidFill>
                <a:latin typeface="Calibri" panose="020F0502020204030204" pitchFamily="34" charset="0"/>
                <a:ea typeface="MS PGothic" pitchFamily="34" charset="-128"/>
              </a:rPr>
              <a:t>*US Bicycle Route 1 (red)</a:t>
            </a:r>
          </a:p>
          <a:p>
            <a:pPr algn="ctr" eaLnBrk="1" hangingPunct="1">
              <a:lnSpc>
                <a:spcPct val="90000"/>
              </a:lnSpc>
              <a:spcBef>
                <a:spcPct val="50000"/>
              </a:spcBef>
              <a:buFontTx/>
              <a:buNone/>
            </a:pPr>
            <a:r>
              <a:rPr lang="en-US" altLang="en-US" sz="2400" dirty="0">
                <a:solidFill>
                  <a:schemeClr val="bg1"/>
                </a:solidFill>
                <a:latin typeface="Calibri" panose="020F0502020204030204" pitchFamily="34" charset="0"/>
                <a:ea typeface="MS PGothic" pitchFamily="34" charset="-128"/>
              </a:rPr>
              <a:t>*US Bicycle Route 76 (blue)</a:t>
            </a:r>
          </a:p>
          <a:p>
            <a:pPr algn="ctr" eaLnBrk="1" hangingPunct="1">
              <a:lnSpc>
                <a:spcPct val="90000"/>
              </a:lnSpc>
              <a:spcBef>
                <a:spcPct val="50000"/>
              </a:spcBef>
              <a:buFontTx/>
              <a:buNone/>
            </a:pPr>
            <a:r>
              <a:rPr lang="en-US" altLang="en-US" sz="2800" dirty="0">
                <a:solidFill>
                  <a:schemeClr val="bg1"/>
                </a:solidFill>
                <a:latin typeface="Calibri" panose="020F0502020204030204" pitchFamily="34" charset="0"/>
                <a:ea typeface="MS PGothic" pitchFamily="34" charset="-128"/>
              </a:rPr>
              <a:t>_______</a:t>
            </a:r>
          </a:p>
          <a:p>
            <a:pPr algn="ctr" eaLnBrk="1" hangingPunct="1">
              <a:lnSpc>
                <a:spcPct val="90000"/>
              </a:lnSpc>
              <a:spcBef>
                <a:spcPct val="50000"/>
              </a:spcBef>
              <a:buFontTx/>
              <a:buNone/>
            </a:pPr>
            <a:endParaRPr lang="en-US" altLang="en-US" sz="2000" dirty="0">
              <a:solidFill>
                <a:schemeClr val="bg1"/>
              </a:solidFill>
              <a:latin typeface="Calibri" panose="020F0502020204030204" pitchFamily="34" charset="0"/>
              <a:ea typeface="MS PGothic" pitchFamily="34" charset="-128"/>
            </a:endParaRPr>
          </a:p>
          <a:p>
            <a:pPr algn="ctr" eaLnBrk="1" hangingPunct="1">
              <a:lnSpc>
                <a:spcPct val="90000"/>
              </a:lnSpc>
              <a:spcBef>
                <a:spcPct val="50000"/>
              </a:spcBef>
              <a:buFontTx/>
              <a:buNone/>
            </a:pPr>
            <a:r>
              <a:rPr lang="en-US" altLang="en-US" sz="2800" dirty="0">
                <a:solidFill>
                  <a:schemeClr val="bg1"/>
                </a:solidFill>
                <a:latin typeface="Calibri" panose="020F0502020204030204" pitchFamily="34" charset="0"/>
                <a:ea typeface="MS PGothic" pitchFamily="34" charset="-128"/>
              </a:rPr>
              <a:t>No </a:t>
            </a:r>
            <a:r>
              <a:rPr lang="en-US" altLang="en-US" sz="2800" dirty="0" smtClean="0">
                <a:solidFill>
                  <a:schemeClr val="bg1"/>
                </a:solidFill>
                <a:latin typeface="Calibri" panose="020F0502020204030204" pitchFamily="34" charset="0"/>
                <a:ea typeface="MS PGothic" pitchFamily="34" charset="-128"/>
              </a:rPr>
              <a:t>new routes </a:t>
            </a:r>
            <a:endParaRPr lang="en-US" altLang="en-US" sz="2800" dirty="0">
              <a:solidFill>
                <a:schemeClr val="bg1"/>
              </a:solidFill>
              <a:latin typeface="Calibri" panose="020F0502020204030204" pitchFamily="34" charset="0"/>
              <a:ea typeface="MS PGothic" pitchFamily="34" charset="-128"/>
            </a:endParaRPr>
          </a:p>
          <a:p>
            <a:pPr algn="ctr" eaLnBrk="1" hangingPunct="1">
              <a:lnSpc>
                <a:spcPct val="90000"/>
              </a:lnSpc>
              <a:spcBef>
                <a:spcPct val="50000"/>
              </a:spcBef>
              <a:buFontTx/>
              <a:buNone/>
            </a:pPr>
            <a:r>
              <a:rPr lang="en-US" altLang="en-US" sz="2800" dirty="0">
                <a:solidFill>
                  <a:schemeClr val="bg1"/>
                </a:solidFill>
                <a:latin typeface="Calibri" panose="020F0502020204030204" pitchFamily="34" charset="0"/>
                <a:ea typeface="MS PGothic" pitchFamily="34" charset="-128"/>
              </a:rPr>
              <a:t>designated </a:t>
            </a:r>
            <a:r>
              <a:rPr lang="en-US" altLang="en-US" sz="2800" dirty="0" smtClean="0">
                <a:solidFill>
                  <a:schemeClr val="bg1"/>
                </a:solidFill>
                <a:latin typeface="Calibri" panose="020F0502020204030204" pitchFamily="34" charset="0"/>
                <a:ea typeface="MS PGothic" pitchFamily="34" charset="-128"/>
              </a:rPr>
              <a:t>until 2010</a:t>
            </a:r>
            <a:endParaRPr lang="en-US" altLang="en-US" sz="2800" dirty="0">
              <a:solidFill>
                <a:schemeClr val="bg1"/>
              </a:solidFill>
              <a:latin typeface="Calibri" panose="020F0502020204030204" pitchFamily="34" charset="0"/>
              <a:ea typeface="MS PGothic" pitchFamily="34" charset="-128"/>
            </a:endParaRPr>
          </a:p>
          <a:p>
            <a:pPr algn="ctr" eaLnBrk="1" hangingPunct="1">
              <a:lnSpc>
                <a:spcPct val="90000"/>
              </a:lnSpc>
              <a:spcBef>
                <a:spcPct val="50000"/>
              </a:spcBef>
              <a:buFontTx/>
              <a:buNone/>
            </a:pPr>
            <a:endParaRPr lang="en-US" altLang="en-US" sz="2800" dirty="0">
              <a:solidFill>
                <a:schemeClr val="bg1"/>
              </a:solidFill>
              <a:latin typeface="Calibri" panose="020F0502020204030204" pitchFamily="34" charset="0"/>
              <a:ea typeface="MS PGothic" pitchFamily="34" charset="-128"/>
            </a:endParaRPr>
          </a:p>
        </p:txBody>
      </p:sp>
      <p:pic>
        <p:nvPicPr>
          <p:cNvPr id="28675" name="Picture 3" descr="AASHTO(v"/>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3350" y="17929"/>
            <a:ext cx="5200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22757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2765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875"/>
            <a:ext cx="5211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2"/>
          <p:cNvSpPr txBox="1">
            <a:spLocks noChangeArrowheads="1"/>
          </p:cNvSpPr>
          <p:nvPr/>
        </p:nvSpPr>
        <p:spPr bwMode="auto">
          <a:xfrm>
            <a:off x="5105400" y="533400"/>
            <a:ext cx="34290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800" dirty="0" err="1">
                <a:solidFill>
                  <a:schemeClr val="bg1"/>
                </a:solidFill>
                <a:latin typeface="Calibri" panose="020F0502020204030204" pitchFamily="34" charset="0"/>
              </a:rPr>
              <a:t>TransAmerica</a:t>
            </a:r>
            <a:r>
              <a:rPr lang="en-US" altLang="en-US" sz="2800" dirty="0">
                <a:solidFill>
                  <a:schemeClr val="bg1"/>
                </a:solidFill>
                <a:latin typeface="Calibri" panose="020F0502020204030204" pitchFamily="34" charset="0"/>
              </a:rPr>
              <a:t> </a:t>
            </a:r>
            <a:r>
              <a:rPr lang="en-US" altLang="en-US" sz="2800" dirty="0" smtClean="0">
                <a:solidFill>
                  <a:schemeClr val="bg1"/>
                </a:solidFill>
                <a:latin typeface="Calibri" panose="020F0502020204030204" pitchFamily="34" charset="0"/>
              </a:rPr>
              <a:t>Trail signed USBR 76 across Virginia &amp; sporadically in other states</a:t>
            </a:r>
          </a:p>
          <a:p>
            <a:pPr eaLnBrk="1" hangingPunct="1">
              <a:spcBef>
                <a:spcPct val="0"/>
              </a:spcBef>
              <a:buFontTx/>
              <a:buNone/>
            </a:pPr>
            <a:endParaRPr lang="en-US" altLang="en-US" sz="2800" dirty="0">
              <a:solidFill>
                <a:schemeClr val="bg1"/>
              </a:solidFill>
              <a:latin typeface="Calibri" panose="020F0502020204030204" pitchFamily="34" charset="0"/>
            </a:endParaRPr>
          </a:p>
          <a:p>
            <a:pPr eaLnBrk="1" hangingPunct="1">
              <a:spcBef>
                <a:spcPct val="0"/>
              </a:spcBef>
              <a:buFontTx/>
              <a:buNone/>
            </a:pPr>
            <a:r>
              <a:rPr lang="en-US" altLang="en-US" sz="2800" dirty="0" smtClean="0">
                <a:solidFill>
                  <a:schemeClr val="bg1"/>
                </a:solidFill>
                <a:latin typeface="Calibri" panose="020F0502020204030204" pitchFamily="34" charset="0"/>
              </a:rPr>
              <a:t>Atlantic Coast Route was signed as USBR 1 in Virginia, North Carolina</a:t>
            </a:r>
            <a:endParaRPr lang="en-US" altLang="en-US" sz="28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0712859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33399"/>
        </a:solidFill>
        <a:effectLst/>
      </p:bgPr>
    </p:bg>
    <p:spTree>
      <p:nvGrpSpPr>
        <p:cNvPr id="1" name=""/>
        <p:cNvGrpSpPr/>
        <p:nvPr/>
      </p:nvGrpSpPr>
      <p:grpSpPr>
        <a:xfrm>
          <a:off x="0" y="0"/>
          <a:ext cx="0" cy="0"/>
          <a:chOff x="0" y="0"/>
          <a:chExt cx="0" cy="0"/>
        </a:xfrm>
      </p:grpSpPr>
      <p:sp>
        <p:nvSpPr>
          <p:cNvPr id="2" name="TextBox 1"/>
          <p:cNvSpPr txBox="1"/>
          <p:nvPr/>
        </p:nvSpPr>
        <p:spPr>
          <a:xfrm>
            <a:off x="3200401" y="791310"/>
            <a:ext cx="5820507" cy="4893647"/>
          </a:xfrm>
          <a:prstGeom prst="rect">
            <a:avLst/>
          </a:prstGeom>
          <a:noFill/>
        </p:spPr>
        <p:txBody>
          <a:bodyPr wrap="square" rtlCol="0">
            <a:spAutoFit/>
          </a:bodyPr>
          <a:lstStyle/>
          <a:p>
            <a:r>
              <a:rPr lang="en-US" sz="3600" i="1" dirty="0" smtClean="0">
                <a:solidFill>
                  <a:schemeClr val="bg1"/>
                </a:solidFill>
              </a:rPr>
              <a:t>Between 1982 and 2010</a:t>
            </a:r>
            <a:r>
              <a:rPr lang="en-US" sz="3600" dirty="0" smtClean="0">
                <a:solidFill>
                  <a:schemeClr val="bg1"/>
                </a:solidFill>
              </a:rPr>
              <a:t>: </a:t>
            </a:r>
          </a:p>
          <a:p>
            <a:pPr marL="571500" indent="-571500">
              <a:buFont typeface="Arial" panose="020B0604020202020204" pitchFamily="34" charset="0"/>
              <a:buChar char="•"/>
            </a:pPr>
            <a:r>
              <a:rPr lang="en-US" sz="3600" dirty="0">
                <a:solidFill>
                  <a:schemeClr val="bg1"/>
                </a:solidFill>
              </a:rPr>
              <a:t>N</a:t>
            </a:r>
            <a:r>
              <a:rPr lang="en-US" sz="3600" dirty="0" smtClean="0">
                <a:solidFill>
                  <a:schemeClr val="bg1"/>
                </a:solidFill>
              </a:rPr>
              <a:t>o new routes; </a:t>
            </a:r>
          </a:p>
          <a:p>
            <a:pPr marL="571500" indent="-571500">
              <a:buFont typeface="Arial" panose="020B0604020202020204" pitchFamily="34" charset="0"/>
              <a:buChar char="•"/>
            </a:pPr>
            <a:endParaRPr lang="en-US" sz="800" dirty="0" smtClean="0">
              <a:solidFill>
                <a:schemeClr val="bg1"/>
              </a:solidFill>
            </a:endParaRPr>
          </a:p>
          <a:p>
            <a:pPr marL="571500" indent="-571500">
              <a:buFont typeface="Arial" panose="020B0604020202020204" pitchFamily="34" charset="0"/>
              <a:buChar char="•"/>
            </a:pPr>
            <a:r>
              <a:rPr lang="en-US" sz="3600" dirty="0">
                <a:solidFill>
                  <a:schemeClr val="bg1"/>
                </a:solidFill>
              </a:rPr>
              <a:t>N</a:t>
            </a:r>
            <a:r>
              <a:rPr lang="en-US" sz="3600" dirty="0" smtClean="0">
                <a:solidFill>
                  <a:schemeClr val="bg1"/>
                </a:solidFill>
              </a:rPr>
              <a:t>o updates to existing routes; </a:t>
            </a:r>
            <a:endParaRPr lang="en-US" sz="800" dirty="0" smtClean="0">
              <a:solidFill>
                <a:schemeClr val="bg1"/>
              </a:solidFill>
            </a:endParaRPr>
          </a:p>
          <a:p>
            <a:pPr marL="571500" indent="-571500">
              <a:buFont typeface="Arial" panose="020B0604020202020204" pitchFamily="34" charset="0"/>
              <a:buChar char="•"/>
            </a:pPr>
            <a:endParaRPr lang="en-US" sz="800" dirty="0" smtClean="0">
              <a:solidFill>
                <a:schemeClr val="bg1"/>
              </a:solidFill>
            </a:endParaRPr>
          </a:p>
          <a:p>
            <a:pPr marL="571500" indent="-571500">
              <a:buFont typeface="Arial" panose="020B0604020202020204" pitchFamily="34" charset="0"/>
              <a:buChar char="•"/>
            </a:pPr>
            <a:r>
              <a:rPr lang="en-US" sz="3600" dirty="0">
                <a:solidFill>
                  <a:schemeClr val="bg1"/>
                </a:solidFill>
              </a:rPr>
              <a:t>N</a:t>
            </a:r>
            <a:r>
              <a:rPr lang="en-US" sz="3600" dirty="0" smtClean="0">
                <a:solidFill>
                  <a:schemeClr val="bg1"/>
                </a:solidFill>
              </a:rPr>
              <a:t>o maintenance on signed routes; and</a:t>
            </a:r>
            <a:endParaRPr lang="en-US" sz="800" dirty="0" smtClean="0">
              <a:solidFill>
                <a:schemeClr val="bg1"/>
              </a:solidFill>
            </a:endParaRPr>
          </a:p>
          <a:p>
            <a:endParaRPr lang="en-US" sz="800" dirty="0" smtClean="0">
              <a:solidFill>
                <a:schemeClr val="bg1"/>
              </a:solidFill>
            </a:endParaRPr>
          </a:p>
          <a:p>
            <a:pPr marL="571500" indent="-571500">
              <a:buFont typeface="Arial" panose="020B0604020202020204" pitchFamily="34" charset="0"/>
              <a:buChar char="•"/>
            </a:pPr>
            <a:r>
              <a:rPr lang="en-US" sz="3600" dirty="0">
                <a:solidFill>
                  <a:schemeClr val="bg1"/>
                </a:solidFill>
              </a:rPr>
              <a:t>N</a:t>
            </a:r>
            <a:r>
              <a:rPr lang="en-US" sz="3600" dirty="0" smtClean="0">
                <a:solidFill>
                  <a:schemeClr val="bg1"/>
                </a:solidFill>
              </a:rPr>
              <a:t>o plans to provide maps for bicycle travel </a:t>
            </a:r>
            <a:endParaRPr lang="en-US" sz="3600" dirty="0">
              <a:solidFill>
                <a:schemeClr val="bg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462" y="1586730"/>
            <a:ext cx="2901462" cy="3832326"/>
          </a:xfrm>
          <a:prstGeom prst="rect">
            <a:avLst/>
          </a:prstGeom>
        </p:spPr>
      </p:pic>
    </p:spTree>
    <p:extLst>
      <p:ext uri="{BB962C8B-B14F-4D97-AF65-F5344CB8AC3E}">
        <p14:creationId xmlns:p14="http://schemas.microsoft.com/office/powerpoint/2010/main" val="35610542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33399"/>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906108" y="1449644"/>
            <a:ext cx="4038600" cy="1143000"/>
          </a:xfrm>
        </p:spPr>
        <p:txBody>
          <a:bodyPr>
            <a:normAutofit fontScale="90000"/>
          </a:bodyPr>
          <a:lstStyle/>
          <a:p>
            <a:pPr algn="l"/>
            <a:r>
              <a:rPr lang="en-US" altLang="en-US" b="1" dirty="0" smtClean="0">
                <a:solidFill>
                  <a:schemeClr val="bg1"/>
                </a:solidFill>
              </a:rPr>
              <a:t>2004 </a:t>
            </a:r>
            <a:br>
              <a:rPr lang="en-US" altLang="en-US" b="1" dirty="0" smtClean="0">
                <a:solidFill>
                  <a:schemeClr val="bg1"/>
                </a:solidFill>
              </a:rPr>
            </a:br>
            <a:r>
              <a:rPr lang="en-US" altLang="en-US" b="1" dirty="0" smtClean="0">
                <a:solidFill>
                  <a:schemeClr val="bg1"/>
                </a:solidFill>
              </a:rPr>
              <a:t>AASHTO Vision</a:t>
            </a:r>
          </a:p>
        </p:txBody>
      </p:sp>
      <p:sp>
        <p:nvSpPr>
          <p:cNvPr id="29699" name="Rectangle 3"/>
          <p:cNvSpPr>
            <a:spLocks noGrp="1" noChangeArrowheads="1"/>
          </p:cNvSpPr>
          <p:nvPr>
            <p:ph type="body" idx="1"/>
          </p:nvPr>
        </p:nvSpPr>
        <p:spPr>
          <a:xfrm>
            <a:off x="0" y="3499350"/>
            <a:ext cx="9267092" cy="4419600"/>
          </a:xfrm>
        </p:spPr>
        <p:txBody>
          <a:bodyPr/>
          <a:lstStyle/>
          <a:p>
            <a:pPr>
              <a:lnSpc>
                <a:spcPct val="90000"/>
              </a:lnSpc>
              <a:buFontTx/>
              <a:buNone/>
            </a:pPr>
            <a:r>
              <a:rPr lang="en-US" altLang="en-US" b="1" i="1" dirty="0" smtClean="0">
                <a:solidFill>
                  <a:schemeClr val="bg1"/>
                </a:solidFill>
              </a:rPr>
              <a:t>	</a:t>
            </a:r>
            <a:r>
              <a:rPr lang="en-US" altLang="en-US" i="1" dirty="0" smtClean="0">
                <a:solidFill>
                  <a:schemeClr val="bg1"/>
                </a:solidFill>
              </a:rPr>
              <a:t>To encourage the development of a coordinated system of US bicycle routes across the country. </a:t>
            </a:r>
          </a:p>
          <a:p>
            <a:pPr>
              <a:lnSpc>
                <a:spcPct val="90000"/>
              </a:lnSpc>
              <a:buFontTx/>
              <a:buNone/>
            </a:pPr>
            <a:endParaRPr lang="en-US" altLang="en-US" sz="1000" i="1" dirty="0" smtClean="0">
              <a:solidFill>
                <a:schemeClr val="bg1"/>
              </a:solidFill>
            </a:endParaRPr>
          </a:p>
          <a:p>
            <a:pPr>
              <a:lnSpc>
                <a:spcPct val="90000"/>
              </a:lnSpc>
              <a:buFontTx/>
              <a:buNone/>
            </a:pPr>
            <a:r>
              <a:rPr lang="en-US" altLang="en-US" i="1" dirty="0" smtClean="0">
                <a:solidFill>
                  <a:schemeClr val="bg1"/>
                </a:solidFill>
              </a:rPr>
              <a:t>	The Task Force is charged with developing a recommended national corridor-level plan for use in designating potential future US bicycle routes.</a:t>
            </a:r>
          </a:p>
        </p:txBody>
      </p:sp>
      <p:pic>
        <p:nvPicPr>
          <p:cNvPr id="29700"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25536" y="509966"/>
            <a:ext cx="3661157" cy="27432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11220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6850" y="3124200"/>
            <a:ext cx="103822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562" y="2362200"/>
            <a:ext cx="904875"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0" y="4191000"/>
            <a:ext cx="884238"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5867400"/>
            <a:ext cx="47244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90675" y="1765300"/>
            <a:ext cx="1952625"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67000" y="2667000"/>
            <a:ext cx="29337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4"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2600" y="5257800"/>
            <a:ext cx="1011238"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5"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8600" y="896144"/>
            <a:ext cx="24765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6"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2000" y="4495800"/>
            <a:ext cx="260985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7"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91000" y="3962400"/>
            <a:ext cx="2819400" cy="7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8"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62300" y="1114181"/>
            <a:ext cx="57150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9" name="Pictur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19800" y="2534810"/>
            <a:ext cx="272415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70" name="Picture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60277" y="1798332"/>
            <a:ext cx="3276600" cy="687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90651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4107" y="1055076"/>
            <a:ext cx="8809891" cy="5832366"/>
          </a:xfrm>
          <a:prstGeom prst="rect">
            <a:avLst/>
          </a:prstGeom>
          <a:noFill/>
        </p:spPr>
        <p:txBody>
          <a:bodyPr wrap="square" rtlCol="0">
            <a:spAutoFit/>
          </a:bodyPr>
          <a:lstStyle/>
          <a:p>
            <a:r>
              <a:rPr lang="en-US" sz="3200" b="1" dirty="0" smtClean="0"/>
              <a:t>TO BE A U.S. BIKE ROUTE:</a:t>
            </a:r>
            <a:endParaRPr lang="en-US" sz="1050" b="1" dirty="0" smtClean="0"/>
          </a:p>
          <a:p>
            <a:endParaRPr lang="en-US" sz="1050" dirty="0" smtClean="0"/>
          </a:p>
          <a:p>
            <a:pPr marL="457200" indent="-457200">
              <a:buFont typeface="Arial" panose="020B0604020202020204" pitchFamily="34" charset="0"/>
              <a:buChar char="•"/>
            </a:pPr>
            <a:r>
              <a:rPr lang="en-US" sz="3200" dirty="0" smtClean="0"/>
              <a:t>Link </a:t>
            </a:r>
            <a:r>
              <a:rPr lang="en-US" sz="3200" dirty="0"/>
              <a:t>urban, suburban, &amp; rural </a:t>
            </a:r>
            <a:r>
              <a:rPr lang="en-US" sz="3200" dirty="0" smtClean="0"/>
              <a:t>communities</a:t>
            </a:r>
            <a:endParaRPr lang="en-US" sz="3200" dirty="0"/>
          </a:p>
          <a:p>
            <a:pPr marL="457200" indent="-457200">
              <a:buFont typeface="Arial" panose="020B0604020202020204" pitchFamily="34" charset="0"/>
              <a:buChar char="•"/>
            </a:pPr>
            <a:r>
              <a:rPr lang="en-US" sz="3200" dirty="0" smtClean="0"/>
              <a:t>Uses </a:t>
            </a:r>
            <a:r>
              <a:rPr lang="en-US" sz="3200" dirty="0"/>
              <a:t>appropriate bicycle </a:t>
            </a:r>
            <a:r>
              <a:rPr lang="en-US" sz="3200" dirty="0" smtClean="0"/>
              <a:t>facilities</a:t>
            </a:r>
            <a:endParaRPr lang="en-US" sz="3200" dirty="0"/>
          </a:p>
          <a:p>
            <a:pPr marL="457200" indent="-457200">
              <a:buFont typeface="Arial" panose="020B0604020202020204" pitchFamily="34" charset="0"/>
              <a:buChar char="•"/>
            </a:pPr>
            <a:r>
              <a:rPr lang="en-US" sz="3200" dirty="0"/>
              <a:t>Promotes &amp; enables interstate bicycle travel</a:t>
            </a:r>
          </a:p>
          <a:p>
            <a:pPr marL="457200" indent="-457200">
              <a:buFont typeface="Arial" panose="020B0604020202020204" pitchFamily="34" charset="0"/>
              <a:buChar char="•"/>
            </a:pPr>
            <a:r>
              <a:rPr lang="en-US" sz="3200" dirty="0"/>
              <a:t>Connects cities </a:t>
            </a:r>
            <a:r>
              <a:rPr lang="en-US" sz="3200" dirty="0" smtClean="0"/>
              <a:t>&amp; </a:t>
            </a:r>
            <a:r>
              <a:rPr lang="en-US" sz="3200" dirty="0"/>
              <a:t>transportation hubs</a:t>
            </a:r>
          </a:p>
          <a:p>
            <a:pPr marL="457200" indent="-457200">
              <a:buFont typeface="Arial" panose="020B0604020202020204" pitchFamily="34" charset="0"/>
              <a:buChar char="•"/>
            </a:pPr>
            <a:r>
              <a:rPr lang="en-US" sz="3200" dirty="0"/>
              <a:t>Connects scenic, cultural </a:t>
            </a:r>
            <a:r>
              <a:rPr lang="en-US" sz="3200" dirty="0" smtClean="0"/>
              <a:t>&amp; </a:t>
            </a:r>
            <a:r>
              <a:rPr lang="en-US" sz="3200" dirty="0"/>
              <a:t>historic </a:t>
            </a:r>
            <a:r>
              <a:rPr lang="en-US" sz="3200" dirty="0" smtClean="0"/>
              <a:t>destinations</a:t>
            </a:r>
          </a:p>
          <a:p>
            <a:pPr marL="457200" indent="-457200">
              <a:buFont typeface="Arial" panose="020B0604020202020204" pitchFamily="34" charset="0"/>
              <a:buChar char="•"/>
            </a:pPr>
            <a:r>
              <a:rPr lang="en-US" sz="3200" dirty="0" smtClean="0"/>
              <a:t>Has </a:t>
            </a:r>
            <a:r>
              <a:rPr lang="en-US" sz="3200" dirty="0"/>
              <a:t>intrinsic scenic, historic or cultural values</a:t>
            </a:r>
          </a:p>
          <a:p>
            <a:pPr marL="457200" indent="-457200">
              <a:buFont typeface="Arial" panose="020B0604020202020204" pitchFamily="34" charset="0"/>
              <a:buChar char="•"/>
            </a:pPr>
            <a:r>
              <a:rPr lang="en-US" sz="3200" dirty="0" smtClean="0"/>
              <a:t>Connects </a:t>
            </a:r>
            <a:r>
              <a:rPr lang="en-US" sz="3200" dirty="0"/>
              <a:t>two or more </a:t>
            </a:r>
            <a:r>
              <a:rPr lang="en-US" sz="3200" dirty="0" smtClean="0"/>
              <a:t>states, a </a:t>
            </a:r>
            <a:r>
              <a:rPr lang="en-US" sz="3200" dirty="0"/>
              <a:t>state </a:t>
            </a:r>
            <a:r>
              <a:rPr lang="en-US" sz="3200" dirty="0" smtClean="0"/>
              <a:t>&amp; </a:t>
            </a:r>
            <a:r>
              <a:rPr lang="en-US" sz="3200" dirty="0"/>
              <a:t>international border, </a:t>
            </a:r>
            <a:r>
              <a:rPr lang="en-US" sz="3200" dirty="0" smtClean="0"/>
              <a:t>or another U.S</a:t>
            </a:r>
            <a:r>
              <a:rPr lang="en-US" sz="3200" dirty="0"/>
              <a:t>. Bicycle </a:t>
            </a:r>
            <a:r>
              <a:rPr lang="en-US" sz="3200" dirty="0" smtClean="0"/>
              <a:t>Route(s).</a:t>
            </a:r>
          </a:p>
          <a:p>
            <a:pPr marL="457200" indent="-457200">
              <a:buFont typeface="Arial" panose="020B0604020202020204" pitchFamily="34" charset="0"/>
              <a:buChar char="•"/>
            </a:pPr>
            <a:endParaRPr lang="en-US" sz="3200" dirty="0" smtClean="0"/>
          </a:p>
          <a:p>
            <a:pPr marL="457200" indent="-457200">
              <a:buFont typeface="Arial" panose="020B0604020202020204" pitchFamily="34" charset="0"/>
              <a:buChar char="•"/>
            </a:pPr>
            <a:endParaRPr lang="en-US" sz="1100" dirty="0" smtClean="0"/>
          </a:p>
        </p:txBody>
      </p:sp>
    </p:spTree>
    <p:extLst>
      <p:ext uri="{BB962C8B-B14F-4D97-AF65-F5344CB8AC3E}">
        <p14:creationId xmlns:p14="http://schemas.microsoft.com/office/powerpoint/2010/main" val="24789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2" descr="all NBR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 y="762000"/>
            <a:ext cx="8952117"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8" name="Text Box 3"/>
          <p:cNvSpPr txBox="1">
            <a:spLocks noChangeArrowheads="1"/>
          </p:cNvSpPr>
          <p:nvPr/>
        </p:nvSpPr>
        <p:spPr bwMode="auto">
          <a:xfrm>
            <a:off x="4038600" y="664589"/>
            <a:ext cx="412066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i="1" dirty="0" smtClean="0">
                <a:ea typeface="MS PGothic" pitchFamily="34" charset="-128"/>
              </a:rPr>
              <a:t>Inventory state by state…</a:t>
            </a:r>
            <a:endParaRPr lang="en-US" sz="2400" b="1" i="1" dirty="0">
              <a:ea typeface="MS PGothic" pitchFamily="34" charset="-128"/>
            </a:endParaRPr>
          </a:p>
        </p:txBody>
      </p:sp>
    </p:spTree>
    <p:extLst>
      <p:ext uri="{BB962C8B-B14F-4D97-AF65-F5344CB8AC3E}">
        <p14:creationId xmlns:p14="http://schemas.microsoft.com/office/powerpoint/2010/main" val="12481143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64790" y="669618"/>
            <a:ext cx="9226719" cy="6134786"/>
          </a:xfrm>
          <a:prstGeom prst="rect">
            <a:avLst/>
          </a:prstGeom>
        </p:spPr>
      </p:pic>
      <p:sp>
        <p:nvSpPr>
          <p:cNvPr id="2" name="TextBox 1"/>
          <p:cNvSpPr txBox="1"/>
          <p:nvPr/>
        </p:nvSpPr>
        <p:spPr>
          <a:xfrm>
            <a:off x="808892" y="931985"/>
            <a:ext cx="8001000" cy="5847755"/>
          </a:xfrm>
          <a:prstGeom prst="rect">
            <a:avLst/>
          </a:prstGeom>
          <a:noFill/>
        </p:spPr>
        <p:txBody>
          <a:bodyPr wrap="square" rtlCol="0">
            <a:spAutoFit/>
          </a:bodyPr>
          <a:lstStyle/>
          <a:p>
            <a:r>
              <a:rPr lang="en-US" sz="2800" b="1" dirty="0" smtClean="0"/>
              <a:t>Virginia Sullivan, Director of Travel Initiatives</a:t>
            </a:r>
          </a:p>
          <a:p>
            <a:r>
              <a:rPr lang="en-US" sz="2800" b="1" dirty="0" smtClean="0"/>
              <a:t>Adventure Cycling Association, Missoula, MT</a:t>
            </a:r>
          </a:p>
          <a:p>
            <a:endParaRPr lang="en-US" sz="2800" b="1" dirty="0" smtClean="0"/>
          </a:p>
          <a:p>
            <a:r>
              <a:rPr lang="en-US" sz="2800" b="1" dirty="0" smtClean="0">
                <a:hlinkClick r:id="rId4"/>
              </a:rPr>
              <a:t>gsullivan@adventurecycling.org</a:t>
            </a:r>
            <a:endParaRPr lang="en-US" sz="2800" b="1" dirty="0" smtClean="0"/>
          </a:p>
          <a:p>
            <a:r>
              <a:rPr lang="en-US" sz="2800" b="1" dirty="0" smtClean="0"/>
              <a:t>406-532-2769</a:t>
            </a:r>
          </a:p>
          <a:p>
            <a:endParaRPr lang="en-US" sz="2800" dirty="0" smtClean="0"/>
          </a:p>
          <a:p>
            <a:endParaRPr lang="en-US" sz="2800" dirty="0"/>
          </a:p>
          <a:p>
            <a:pPr algn="ctr"/>
            <a:r>
              <a:rPr lang="en-US" sz="3000" b="1" dirty="0" smtClean="0">
                <a:solidFill>
                  <a:schemeClr val="bg1"/>
                </a:solidFill>
              </a:rPr>
              <a:t>AGENDA</a:t>
            </a:r>
          </a:p>
          <a:p>
            <a:pPr marL="457200" indent="-457200">
              <a:buFont typeface="Arial" panose="020B0604020202020204" pitchFamily="34" charset="0"/>
              <a:buChar char="•"/>
            </a:pPr>
            <a:r>
              <a:rPr lang="en-US" sz="3000" b="1" dirty="0" smtClean="0">
                <a:solidFill>
                  <a:schemeClr val="bg1"/>
                </a:solidFill>
              </a:rPr>
              <a:t>Adventure Cycling: Who we are</a:t>
            </a:r>
          </a:p>
          <a:p>
            <a:pPr marL="457200" indent="-457200">
              <a:buFont typeface="Arial" panose="020B0604020202020204" pitchFamily="34" charset="0"/>
              <a:buChar char="•"/>
            </a:pPr>
            <a:r>
              <a:rPr lang="en-US" sz="3000" b="1" dirty="0" smtClean="0">
                <a:solidFill>
                  <a:schemeClr val="bg1"/>
                </a:solidFill>
              </a:rPr>
              <a:t>History of the U.S. Bicycle Route System</a:t>
            </a:r>
          </a:p>
          <a:p>
            <a:pPr marL="457200" indent="-457200">
              <a:buFont typeface="Arial" panose="020B0604020202020204" pitchFamily="34" charset="0"/>
              <a:buChar char="•"/>
            </a:pPr>
            <a:r>
              <a:rPr lang="en-US" sz="3000" b="1" dirty="0" smtClean="0">
                <a:solidFill>
                  <a:schemeClr val="bg1"/>
                </a:solidFill>
              </a:rPr>
              <a:t>The U.S. Bicycle Route System Today</a:t>
            </a:r>
          </a:p>
          <a:p>
            <a:pPr marL="457200" indent="-457200">
              <a:buFont typeface="Arial" panose="020B0604020202020204" pitchFamily="34" charset="0"/>
              <a:buChar char="•"/>
            </a:pPr>
            <a:r>
              <a:rPr lang="en-US" sz="3000" b="1" dirty="0" smtClean="0">
                <a:solidFill>
                  <a:schemeClr val="bg1"/>
                </a:solidFill>
              </a:rPr>
              <a:t>Working Together Now &amp; Future</a:t>
            </a:r>
          </a:p>
          <a:p>
            <a:endParaRPr lang="en-US" sz="2800" dirty="0" smtClean="0"/>
          </a:p>
        </p:txBody>
      </p:sp>
    </p:spTree>
    <p:extLst>
      <p:ext uri="{BB962C8B-B14F-4D97-AF65-F5344CB8AC3E}">
        <p14:creationId xmlns:p14="http://schemas.microsoft.com/office/powerpoint/2010/main" val="31570586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685800" y="985838"/>
            <a:ext cx="7772400" cy="4732337"/>
          </a:xfrm>
        </p:spPr>
      </p:pic>
      <p:sp>
        <p:nvSpPr>
          <p:cNvPr id="63491" name="Text Box 3"/>
          <p:cNvSpPr txBox="1">
            <a:spLocks noChangeArrowheads="1"/>
          </p:cNvSpPr>
          <p:nvPr/>
        </p:nvSpPr>
        <p:spPr bwMode="auto">
          <a:xfrm>
            <a:off x="517525" y="5105400"/>
            <a:ext cx="3444875"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200"/>
              <a:t>Inventory of existing routes overlaid by the proposed corridor system</a:t>
            </a:r>
          </a:p>
        </p:txBody>
      </p:sp>
    </p:spTree>
    <p:extLst>
      <p:ext uri="{BB962C8B-B14F-4D97-AF65-F5344CB8AC3E}">
        <p14:creationId xmlns:p14="http://schemas.microsoft.com/office/powerpoint/2010/main" val="4664552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0" name="Object 1"/>
          <p:cNvGraphicFramePr>
            <a:graphicFrameLocks noChangeAspect="1"/>
          </p:cNvGraphicFramePr>
          <p:nvPr/>
        </p:nvGraphicFramePr>
        <p:xfrm>
          <a:off x="0" y="-152400"/>
          <a:ext cx="9144000" cy="7069138"/>
        </p:xfrm>
        <a:graphic>
          <a:graphicData uri="http://schemas.openxmlformats.org/presentationml/2006/ole">
            <mc:AlternateContent xmlns:mc="http://schemas.openxmlformats.org/markup-compatibility/2006">
              <mc:Choice xmlns:v="urn:schemas-microsoft-com:vml" Requires="v">
                <p:oleObj spid="_x0000_s1055" name="Acrobat Document" r:id="rId4" imgW="7542857" imgH="5830114" progId="AcroExch.Document.7">
                  <p:embed/>
                </p:oleObj>
              </mc:Choice>
              <mc:Fallback>
                <p:oleObj name="Acrobat Document" r:id="rId4" imgW="7542857" imgH="5830114" progId="AcroExch.Document.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52400"/>
                        <a:ext cx="9144000" cy="7069138"/>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15269619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8" name="Object 2"/>
          <p:cNvGraphicFramePr>
            <a:graphicFrameLocks noChangeAspect="1"/>
          </p:cNvGraphicFramePr>
          <p:nvPr/>
        </p:nvGraphicFramePr>
        <p:xfrm>
          <a:off x="-196850" y="0"/>
          <a:ext cx="9340850" cy="7221538"/>
        </p:xfrm>
        <a:graphic>
          <a:graphicData uri="http://schemas.openxmlformats.org/presentationml/2006/ole">
            <mc:AlternateContent xmlns:mc="http://schemas.openxmlformats.org/markup-compatibility/2006">
              <mc:Choice xmlns:v="urn:schemas-microsoft-com:vml" Requires="v">
                <p:oleObj spid="_x0000_s3093" name="Acrobat Document" r:id="rId4" imgW="7542857" imgH="5830114" progId="AcroExch.Document.7">
                  <p:embed/>
                </p:oleObj>
              </mc:Choice>
              <mc:Fallback>
                <p:oleObj name="Acrobat Document" r:id="rId4" imgW="7542857" imgH="5830114" progId="AcroExch.Document.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850" y="0"/>
                        <a:ext cx="9340850" cy="722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372211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1101726"/>
            <a:ext cx="2501900" cy="332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084263"/>
            <a:ext cx="2514600"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extBox 1"/>
          <p:cNvSpPr txBox="1">
            <a:spLocks noChangeArrowheads="1"/>
          </p:cNvSpPr>
          <p:nvPr/>
        </p:nvSpPr>
        <p:spPr bwMode="auto">
          <a:xfrm>
            <a:off x="1066800" y="4800600"/>
            <a:ext cx="2971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ctr"/>
            <a:r>
              <a:rPr lang="en-US" b="1" dirty="0"/>
              <a:t>USBR</a:t>
            </a:r>
            <a:r>
              <a:rPr lang="en-US" b="1" dirty="0">
                <a:solidFill>
                  <a:schemeClr val="bg1"/>
                </a:solidFill>
              </a:rPr>
              <a:t> </a:t>
            </a:r>
            <a:r>
              <a:rPr lang="en-US" b="1" dirty="0"/>
              <a:t>M1-9  MUTCD </a:t>
            </a:r>
          </a:p>
        </p:txBody>
      </p:sp>
      <p:sp>
        <p:nvSpPr>
          <p:cNvPr id="32773" name="TextBox 2"/>
          <p:cNvSpPr txBox="1">
            <a:spLocks noChangeArrowheads="1"/>
          </p:cNvSpPr>
          <p:nvPr/>
        </p:nvSpPr>
        <p:spPr bwMode="auto">
          <a:xfrm>
            <a:off x="5289550" y="4663790"/>
            <a:ext cx="21336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ctr"/>
            <a:r>
              <a:rPr lang="en-US" b="1" dirty="0"/>
              <a:t>USBR M1-9</a:t>
            </a:r>
          </a:p>
          <a:p>
            <a:pPr algn="ctr"/>
            <a:r>
              <a:rPr lang="en-US" b="1" dirty="0"/>
              <a:t>Alternate</a:t>
            </a:r>
          </a:p>
          <a:p>
            <a:pPr algn="ctr"/>
            <a:r>
              <a:rPr lang="en-US" b="1" dirty="0"/>
              <a:t>NCUTCD 2009</a:t>
            </a:r>
          </a:p>
        </p:txBody>
      </p:sp>
    </p:spTree>
    <p:extLst>
      <p:ext uri="{BB962C8B-B14F-4D97-AF65-F5344CB8AC3E}">
        <p14:creationId xmlns:p14="http://schemas.microsoft.com/office/powerpoint/2010/main" val="14179775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61326"/>
            <a:ext cx="9347387" cy="6038412"/>
          </a:xfrm>
          <a:prstGeom prst="rect">
            <a:avLst/>
          </a:prstGeom>
        </p:spPr>
      </p:pic>
      <p:sp>
        <p:nvSpPr>
          <p:cNvPr id="3" name="TextBox 2"/>
          <p:cNvSpPr txBox="1"/>
          <p:nvPr/>
        </p:nvSpPr>
        <p:spPr>
          <a:xfrm>
            <a:off x="4267201" y="878542"/>
            <a:ext cx="3012141" cy="1200329"/>
          </a:xfrm>
          <a:prstGeom prst="rect">
            <a:avLst/>
          </a:prstGeom>
          <a:noFill/>
        </p:spPr>
        <p:txBody>
          <a:bodyPr wrap="square" rtlCol="0">
            <a:spAutoFit/>
          </a:bodyPr>
          <a:lstStyle/>
          <a:p>
            <a:r>
              <a:rPr lang="en-US" sz="3600" b="1" dirty="0" smtClean="0"/>
              <a:t>HOW DOES IT WORK?</a:t>
            </a:r>
            <a:endParaRPr lang="en-US" sz="3600" b="1" dirty="0"/>
          </a:p>
        </p:txBody>
      </p:sp>
    </p:spTree>
    <p:extLst>
      <p:ext uri="{BB962C8B-B14F-4D97-AF65-F5344CB8AC3E}">
        <p14:creationId xmlns:p14="http://schemas.microsoft.com/office/powerpoint/2010/main" val="40319213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013" y="1075767"/>
            <a:ext cx="8803341" cy="4401205"/>
          </a:xfrm>
          <a:prstGeom prst="rect">
            <a:avLst/>
          </a:prstGeom>
        </p:spPr>
        <p:txBody>
          <a:bodyPr wrap="square">
            <a:spAutoFit/>
          </a:bodyPr>
          <a:lstStyle/>
          <a:p>
            <a:r>
              <a:rPr lang="en-US" sz="2800" dirty="0" smtClean="0"/>
              <a:t>STATE AGENCIES DETERMINE APPROACH </a:t>
            </a:r>
          </a:p>
          <a:p>
            <a:pPr marL="914400" lvl="1" indent="-457200">
              <a:buFont typeface="Arial" panose="020B0604020202020204" pitchFamily="34" charset="0"/>
              <a:buChar char="•"/>
            </a:pPr>
            <a:r>
              <a:rPr lang="en-US" sz="2800" dirty="0" smtClean="0"/>
              <a:t>Route Identification &amp; Assessments</a:t>
            </a:r>
            <a:endParaRPr lang="en-US" sz="2800" dirty="0"/>
          </a:p>
          <a:p>
            <a:pPr marL="914400" lvl="1" indent="-457200">
              <a:buFont typeface="Arial" panose="020B0604020202020204" pitchFamily="34" charset="0"/>
              <a:buChar char="•"/>
            </a:pPr>
            <a:r>
              <a:rPr lang="en-US" sz="2800" dirty="0" smtClean="0"/>
              <a:t>Coordination </a:t>
            </a:r>
            <a:r>
              <a:rPr lang="en-US" sz="2800" dirty="0"/>
              <a:t>with </a:t>
            </a:r>
            <a:r>
              <a:rPr lang="en-US" sz="2800" dirty="0" smtClean="0"/>
              <a:t>local transportation officials</a:t>
            </a:r>
          </a:p>
          <a:p>
            <a:pPr marL="914400" lvl="1" indent="-457200">
              <a:buFont typeface="Arial" panose="020B0604020202020204" pitchFamily="34" charset="0"/>
              <a:buChar char="•"/>
            </a:pPr>
            <a:r>
              <a:rPr lang="en-US" sz="2800" dirty="0" smtClean="0"/>
              <a:t>Agreements with road authorities &amp; trail managers.</a:t>
            </a:r>
            <a:endParaRPr lang="en-US" sz="2800" dirty="0"/>
          </a:p>
          <a:p>
            <a:pPr marL="914400" lvl="1" indent="-457200">
              <a:buFont typeface="Arial" panose="020B0604020202020204" pitchFamily="34" charset="0"/>
              <a:buChar char="•"/>
            </a:pPr>
            <a:r>
              <a:rPr lang="en-US" sz="2800" dirty="0" smtClean="0"/>
              <a:t>Aligning </a:t>
            </a:r>
            <a:r>
              <a:rPr lang="en-US" sz="2800" dirty="0"/>
              <a:t>routes with neighboring </a:t>
            </a:r>
            <a:r>
              <a:rPr lang="en-US" sz="2800" dirty="0" smtClean="0"/>
              <a:t>states</a:t>
            </a:r>
          </a:p>
          <a:p>
            <a:pPr lvl="1"/>
            <a:endParaRPr lang="en-US" sz="2800" dirty="0" smtClean="0"/>
          </a:p>
          <a:p>
            <a:r>
              <a:rPr lang="en-US" sz="2800" dirty="0" smtClean="0"/>
              <a:t>WHO DOES THE WORK?</a:t>
            </a:r>
          </a:p>
          <a:p>
            <a:pPr lvl="1">
              <a:buFontTx/>
              <a:buChar char="-"/>
            </a:pPr>
            <a:r>
              <a:rPr lang="en-US" sz="2800" dirty="0" smtClean="0"/>
              <a:t>Volunteers</a:t>
            </a:r>
          </a:p>
          <a:p>
            <a:pPr lvl="1">
              <a:buFontTx/>
              <a:buChar char="-"/>
            </a:pPr>
            <a:r>
              <a:rPr lang="en-US" sz="2800" dirty="0" smtClean="0"/>
              <a:t> Bicycle &amp; </a:t>
            </a:r>
            <a:r>
              <a:rPr lang="en-US" sz="2800" dirty="0"/>
              <a:t>trail advocates </a:t>
            </a:r>
          </a:p>
          <a:p>
            <a:pPr lvl="1">
              <a:buFontTx/>
              <a:buChar char="-"/>
            </a:pPr>
            <a:r>
              <a:rPr lang="en-US" sz="2800" dirty="0"/>
              <a:t>Agency staff</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0894" y="4060965"/>
            <a:ext cx="3550024" cy="2362638"/>
          </a:xfrm>
          <a:prstGeom prst="rect">
            <a:avLst/>
          </a:prstGeom>
        </p:spPr>
      </p:pic>
    </p:spTree>
    <p:extLst>
      <p:ext uri="{BB962C8B-B14F-4D97-AF65-F5344CB8AC3E}">
        <p14:creationId xmlns:p14="http://schemas.microsoft.com/office/powerpoint/2010/main" val="11318413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a:xfrm>
            <a:off x="286871" y="793375"/>
            <a:ext cx="8534400" cy="5257800"/>
          </a:xfrm>
        </p:spPr>
        <p:txBody>
          <a:bodyPr>
            <a:noAutofit/>
          </a:bodyPr>
          <a:lstStyle/>
          <a:p>
            <a:pPr eaLnBrk="1" hangingPunct="1">
              <a:buFontTx/>
              <a:buNone/>
            </a:pPr>
            <a:r>
              <a:rPr lang="en-US" sz="2800" dirty="0" smtClean="0"/>
              <a:t>SUBMITTED TO AASHTO BY STATE DOTS 2X/YR</a:t>
            </a:r>
          </a:p>
          <a:p>
            <a:pPr lvl="1"/>
            <a:r>
              <a:rPr lang="en-US" dirty="0" smtClean="0"/>
              <a:t>AASHTO </a:t>
            </a:r>
            <a:r>
              <a:rPr lang="en-US" dirty="0"/>
              <a:t>approves #designation, not bike </a:t>
            </a:r>
            <a:r>
              <a:rPr lang="en-US" dirty="0" smtClean="0"/>
              <a:t>route</a:t>
            </a:r>
            <a:endParaRPr lang="en-US" dirty="0"/>
          </a:p>
          <a:p>
            <a:pPr lvl="1" eaLnBrk="1" hangingPunct="1"/>
            <a:r>
              <a:rPr lang="en-US" dirty="0" smtClean="0"/>
              <a:t>State submits with due diligence</a:t>
            </a:r>
          </a:p>
          <a:p>
            <a:pPr lvl="1" eaLnBrk="1" hangingPunct="1"/>
            <a:r>
              <a:rPr lang="en-US" dirty="0" smtClean="0"/>
              <a:t>Include maps &amp; turn-by-turns</a:t>
            </a:r>
          </a:p>
          <a:p>
            <a:pPr lvl="1" eaLnBrk="1" hangingPunct="1"/>
            <a:endParaRPr lang="en-US" sz="1000" dirty="0" smtClean="0"/>
          </a:p>
          <a:p>
            <a:pPr eaLnBrk="1" hangingPunct="1"/>
            <a:r>
              <a:rPr lang="en-US" sz="2800" dirty="0" smtClean="0"/>
              <a:t>INSTALLATION OF SIGNS</a:t>
            </a:r>
          </a:p>
          <a:p>
            <a:pPr eaLnBrk="1" hangingPunct="1"/>
            <a:endParaRPr lang="en-US" sz="1000" dirty="0" smtClean="0"/>
          </a:p>
          <a:p>
            <a:pPr eaLnBrk="1" hangingPunct="1"/>
            <a:r>
              <a:rPr lang="en-US" sz="2800" dirty="0" smtClean="0"/>
              <a:t>EXPANSION OF THE SYSTEM</a:t>
            </a:r>
          </a:p>
          <a:p>
            <a:pPr lvl="1" eaLnBrk="1" hangingPunct="1"/>
            <a:r>
              <a:rPr lang="en-US" dirty="0" smtClean="0"/>
              <a:t>Spur, alternate &amp; loop routes</a:t>
            </a:r>
          </a:p>
          <a:p>
            <a:pPr lvl="1" eaLnBrk="1" hangingPunct="1"/>
            <a:r>
              <a:rPr lang="en-US" dirty="0" smtClean="0"/>
              <a:t>New routes &amp; corridors</a:t>
            </a:r>
          </a:p>
          <a:p>
            <a:pPr lvl="1" eaLnBrk="1" hangingPunct="1"/>
            <a:r>
              <a:rPr lang="en-US" dirty="0" smtClean="0"/>
              <a:t>Realignments</a:t>
            </a:r>
          </a:p>
        </p:txBody>
      </p:sp>
      <p:pic>
        <p:nvPicPr>
          <p:cNvPr id="6" name="Picture 4" descr="ProposedUSBikeRoutes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9069" y="2079811"/>
            <a:ext cx="3354931" cy="434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37733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71" y="0"/>
            <a:ext cx="9143893" cy="70712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54805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140" y="649361"/>
            <a:ext cx="8088922" cy="6066691"/>
          </a:xfrm>
          <a:prstGeom prst="rect">
            <a:avLst/>
          </a:prstGeom>
        </p:spPr>
      </p:pic>
      <p:sp>
        <p:nvSpPr>
          <p:cNvPr id="3" name="TextBox 2"/>
          <p:cNvSpPr txBox="1"/>
          <p:nvPr/>
        </p:nvSpPr>
        <p:spPr>
          <a:xfrm>
            <a:off x="304800" y="719701"/>
            <a:ext cx="8265459" cy="646331"/>
          </a:xfrm>
          <a:prstGeom prst="rect">
            <a:avLst/>
          </a:prstGeom>
          <a:noFill/>
        </p:spPr>
        <p:txBody>
          <a:bodyPr wrap="square" rtlCol="0">
            <a:spAutoFit/>
          </a:bodyPr>
          <a:lstStyle/>
          <a:p>
            <a:r>
              <a:rPr lang="en-US" sz="3600" dirty="0" smtClean="0">
                <a:solidFill>
                  <a:schemeClr val="bg1"/>
                </a:solidFill>
              </a:rPr>
              <a:t>WHAT DO U.S. BICYCLE ROUTES LOOK LIKE?</a:t>
            </a:r>
            <a:endParaRPr lang="en-US" sz="3600" dirty="0">
              <a:solidFill>
                <a:schemeClr val="bg1"/>
              </a:solidFill>
            </a:endParaRPr>
          </a:p>
        </p:txBody>
      </p:sp>
      <p:sp>
        <p:nvSpPr>
          <p:cNvPr id="4" name="TextBox 3"/>
          <p:cNvSpPr txBox="1"/>
          <p:nvPr/>
        </p:nvSpPr>
        <p:spPr>
          <a:xfrm>
            <a:off x="375140" y="6060141"/>
            <a:ext cx="5091953" cy="523220"/>
          </a:xfrm>
          <a:prstGeom prst="rect">
            <a:avLst/>
          </a:prstGeom>
          <a:noFill/>
        </p:spPr>
        <p:txBody>
          <a:bodyPr wrap="square" rtlCol="0">
            <a:spAutoFit/>
          </a:bodyPr>
          <a:lstStyle/>
          <a:p>
            <a:r>
              <a:rPr lang="en-US" sz="2800" dirty="0" smtClean="0">
                <a:solidFill>
                  <a:schemeClr val="bg1"/>
                </a:solidFill>
              </a:rPr>
              <a:t>Virginia’s Mount Vernon Trail</a:t>
            </a:r>
            <a:endParaRPr lang="en-US" sz="2800" dirty="0">
              <a:solidFill>
                <a:schemeClr val="bg1"/>
              </a:solidFill>
            </a:endParaRPr>
          </a:p>
        </p:txBody>
      </p:sp>
    </p:spTree>
    <p:extLst>
      <p:ext uri="{BB962C8B-B14F-4D97-AF65-F5344CB8AC3E}">
        <p14:creationId xmlns:p14="http://schemas.microsoft.com/office/powerpoint/2010/main" val="5533352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59841"/>
            <a:ext cx="9845242" cy="6117475"/>
          </a:xfrm>
          <a:prstGeom prst="rect">
            <a:avLst/>
          </a:prstGeom>
        </p:spPr>
      </p:pic>
      <p:sp>
        <p:nvSpPr>
          <p:cNvPr id="5" name="TextBox 4"/>
          <p:cNvSpPr txBox="1"/>
          <p:nvPr/>
        </p:nvSpPr>
        <p:spPr>
          <a:xfrm>
            <a:off x="4052047" y="753034"/>
            <a:ext cx="5091953" cy="523220"/>
          </a:xfrm>
          <a:prstGeom prst="rect">
            <a:avLst/>
          </a:prstGeom>
          <a:noFill/>
        </p:spPr>
        <p:txBody>
          <a:bodyPr wrap="square" rtlCol="0">
            <a:spAutoFit/>
          </a:bodyPr>
          <a:lstStyle/>
          <a:p>
            <a:r>
              <a:rPr lang="en-US" sz="2800" dirty="0" err="1" smtClean="0"/>
              <a:t>TransAm</a:t>
            </a:r>
            <a:r>
              <a:rPr lang="en-US" sz="2800" dirty="0" smtClean="0"/>
              <a:t>/USBR 76 in Missouri</a:t>
            </a:r>
            <a:endParaRPr lang="en-US" sz="2800" dirty="0"/>
          </a:p>
        </p:txBody>
      </p:sp>
    </p:spTree>
    <p:extLst>
      <p:ext uri="{BB962C8B-B14F-4D97-AF65-F5344CB8AC3E}">
        <p14:creationId xmlns:p14="http://schemas.microsoft.com/office/powerpoint/2010/main" val="33509173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hape 95"/>
          <p:cNvPicPr preferRelativeResize="0"/>
          <p:nvPr/>
        </p:nvPicPr>
        <p:blipFill rotWithShape="1">
          <a:blip r:embed="rId2">
            <a:alphaModFix/>
          </a:blip>
          <a:srcRect/>
          <a:stretch/>
        </p:blipFill>
        <p:spPr>
          <a:xfrm>
            <a:off x="0" y="648683"/>
            <a:ext cx="4053891" cy="6080836"/>
          </a:xfrm>
          <a:prstGeom prst="rect">
            <a:avLst/>
          </a:prstGeom>
          <a:noFill/>
          <a:ln>
            <a:noFill/>
          </a:ln>
        </p:spPr>
      </p:pic>
      <p:sp>
        <p:nvSpPr>
          <p:cNvPr id="3" name="Shape 96"/>
          <p:cNvSpPr txBox="1"/>
          <p:nvPr/>
        </p:nvSpPr>
        <p:spPr>
          <a:xfrm>
            <a:off x="4285321" y="877082"/>
            <a:ext cx="4787865" cy="562403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400" b="0" i="0" u="none" strike="noStrike" cap="none" baseline="0" dirty="0">
                <a:solidFill>
                  <a:srgbClr val="595959"/>
                </a:solidFill>
                <a:latin typeface="Calibri"/>
                <a:ea typeface="Calibri"/>
                <a:cs typeface="Calibri"/>
                <a:sym typeface="Calibri"/>
              </a:rPr>
              <a:t>ADVENTURE CYCLING ASSOCIATION</a:t>
            </a:r>
          </a:p>
          <a:p>
            <a:pPr marL="0" marR="0" lvl="0" indent="0" algn="l" rtl="0">
              <a:spcBef>
                <a:spcPts val="0"/>
              </a:spcBef>
              <a:buNone/>
            </a:pPr>
            <a:endParaRPr sz="1800" b="0" i="0" u="none" strike="noStrike" cap="none" baseline="0" dirty="0">
              <a:solidFill>
                <a:srgbClr val="595959"/>
              </a:solidFill>
              <a:latin typeface="Calibri"/>
              <a:ea typeface="Calibri"/>
              <a:cs typeface="Calibri"/>
              <a:sym typeface="Calibri"/>
            </a:endParaRPr>
          </a:p>
          <a:p>
            <a:pPr marL="285750" marR="0" lvl="0" indent="-285750" algn="l" rtl="0">
              <a:lnSpc>
                <a:spcPct val="90000"/>
              </a:lnSpc>
              <a:spcBef>
                <a:spcPts val="0"/>
              </a:spcBef>
              <a:buClr>
                <a:srgbClr val="0B64B6"/>
              </a:buClr>
              <a:buSzPct val="116999"/>
              <a:buFont typeface="Arial"/>
              <a:buChar char="•"/>
            </a:pPr>
            <a:r>
              <a:rPr lang="en-US" dirty="0" smtClean="0">
                <a:solidFill>
                  <a:srgbClr val="595959"/>
                </a:solidFill>
                <a:latin typeface="Calibri"/>
                <a:ea typeface="Calibri"/>
                <a:cs typeface="Calibri"/>
                <a:sym typeface="Calibri"/>
              </a:rPr>
              <a:t>Mission: </a:t>
            </a:r>
            <a:r>
              <a:rPr lang="en-US" i="1" dirty="0" smtClean="0">
                <a:solidFill>
                  <a:srgbClr val="595959"/>
                </a:solidFill>
                <a:latin typeface="Calibri"/>
                <a:ea typeface="Calibri"/>
                <a:cs typeface="Calibri"/>
                <a:sym typeface="Calibri"/>
              </a:rPr>
              <a:t>Inspire &amp; empower people to travel by bicycle</a:t>
            </a:r>
          </a:p>
          <a:p>
            <a:pPr marL="285750" marR="0" lvl="0" indent="-285750" algn="l" rtl="0">
              <a:lnSpc>
                <a:spcPct val="90000"/>
              </a:lnSpc>
              <a:spcBef>
                <a:spcPts val="0"/>
              </a:spcBef>
              <a:buClr>
                <a:srgbClr val="0B64B6"/>
              </a:buClr>
              <a:buSzPct val="116999"/>
              <a:buFont typeface="Arial"/>
              <a:buChar char="•"/>
            </a:pPr>
            <a:endParaRPr lang="en-US" sz="1800" b="0" i="0" u="none" strike="noStrike" cap="none" baseline="0" dirty="0">
              <a:solidFill>
                <a:srgbClr val="595959"/>
              </a:solidFill>
              <a:latin typeface="Calibri"/>
              <a:ea typeface="Calibri"/>
              <a:cs typeface="Calibri"/>
              <a:sym typeface="Calibri"/>
            </a:endParaRPr>
          </a:p>
          <a:p>
            <a:pPr marL="285750" marR="0" lvl="0" indent="-285750" algn="l" rtl="0">
              <a:lnSpc>
                <a:spcPct val="90000"/>
              </a:lnSpc>
              <a:spcBef>
                <a:spcPts val="0"/>
              </a:spcBef>
              <a:buClr>
                <a:srgbClr val="0B64B6"/>
              </a:buClr>
              <a:buSzPct val="116999"/>
              <a:buFont typeface="Arial"/>
              <a:buChar char="•"/>
            </a:pPr>
            <a:r>
              <a:rPr lang="en-US" sz="1800" b="0" i="0" u="none" strike="noStrike" cap="none" baseline="0" dirty="0" smtClean="0">
                <a:solidFill>
                  <a:srgbClr val="595959"/>
                </a:solidFill>
                <a:latin typeface="Calibri"/>
                <a:ea typeface="Calibri"/>
                <a:cs typeface="Calibri"/>
                <a:sym typeface="Calibri"/>
              </a:rPr>
              <a:t>Membership : 4</a:t>
            </a:r>
            <a:r>
              <a:rPr lang="en-US" dirty="0">
                <a:solidFill>
                  <a:srgbClr val="595959"/>
                </a:solidFill>
                <a:latin typeface="Calibri"/>
                <a:ea typeface="Calibri"/>
                <a:cs typeface="Calibri"/>
                <a:sym typeface="Calibri"/>
              </a:rPr>
              <a:t>9</a:t>
            </a:r>
            <a:r>
              <a:rPr lang="en-US" sz="1800" b="0" i="0" u="none" strike="noStrike" cap="none" baseline="0" dirty="0" smtClean="0">
                <a:solidFill>
                  <a:srgbClr val="595959"/>
                </a:solidFill>
                <a:latin typeface="Calibri"/>
                <a:ea typeface="Calibri"/>
                <a:cs typeface="Calibri"/>
                <a:sym typeface="Calibri"/>
              </a:rPr>
              <a:t>,</a:t>
            </a:r>
            <a:r>
              <a:rPr lang="en-US" sz="1800" dirty="0" smtClean="0">
                <a:solidFill>
                  <a:srgbClr val="595959"/>
                </a:solidFill>
                <a:latin typeface="Calibri"/>
                <a:ea typeface="Calibri"/>
                <a:cs typeface="Calibri"/>
                <a:sym typeface="Calibri"/>
              </a:rPr>
              <a:t>0</a:t>
            </a:r>
            <a:r>
              <a:rPr lang="en-US" sz="1800" b="0" i="0" u="none" strike="noStrike" cap="none" baseline="0" dirty="0" smtClean="0">
                <a:solidFill>
                  <a:srgbClr val="595959"/>
                </a:solidFill>
                <a:latin typeface="Calibri"/>
                <a:ea typeface="Calibri"/>
                <a:cs typeface="Calibri"/>
                <a:sym typeface="Calibri"/>
              </a:rPr>
              <a:t>00 </a:t>
            </a:r>
            <a:r>
              <a:rPr lang="en-US" sz="1800" b="0" i="0" u="none" strike="noStrike" cap="none" baseline="0" dirty="0">
                <a:solidFill>
                  <a:srgbClr val="595959"/>
                </a:solidFill>
                <a:latin typeface="Calibri"/>
                <a:ea typeface="Calibri"/>
                <a:cs typeface="Calibri"/>
                <a:sym typeface="Calibri"/>
              </a:rPr>
              <a:t>globally</a:t>
            </a:r>
          </a:p>
          <a:p>
            <a:pPr marL="285750" marR="0" lvl="0" indent="-152019" algn="l" rtl="0">
              <a:lnSpc>
                <a:spcPct val="90000"/>
              </a:lnSpc>
              <a:spcBef>
                <a:spcPts val="0"/>
              </a:spcBef>
              <a:buClr>
                <a:srgbClr val="0B64B6"/>
              </a:buClr>
              <a:buFont typeface="Arial"/>
              <a:buNone/>
            </a:pPr>
            <a:endParaRPr sz="1800" b="0" i="0" u="none" strike="noStrike" cap="none" baseline="0" dirty="0">
              <a:solidFill>
                <a:srgbClr val="595959"/>
              </a:solidFill>
              <a:latin typeface="Calibri"/>
              <a:ea typeface="Calibri"/>
              <a:cs typeface="Calibri"/>
              <a:sym typeface="Calibri"/>
            </a:endParaRPr>
          </a:p>
          <a:p>
            <a:pPr marL="285750" marR="0" lvl="0" indent="-285750" algn="l" rtl="0">
              <a:lnSpc>
                <a:spcPct val="90000"/>
              </a:lnSpc>
              <a:spcBef>
                <a:spcPts val="0"/>
              </a:spcBef>
              <a:buClr>
                <a:srgbClr val="0B64B6"/>
              </a:buClr>
              <a:buSzPct val="116999"/>
              <a:buFont typeface="Arial"/>
              <a:buChar char="•"/>
            </a:pPr>
            <a:r>
              <a:rPr lang="en-US" sz="1800" b="0" i="0" u="none" strike="noStrike" cap="none" baseline="0" dirty="0">
                <a:solidFill>
                  <a:srgbClr val="595959"/>
                </a:solidFill>
                <a:latin typeface="Calibri"/>
                <a:ea typeface="Calibri"/>
                <a:cs typeface="Calibri"/>
                <a:sym typeface="Calibri"/>
              </a:rPr>
              <a:t>Routes &amp; </a:t>
            </a:r>
            <a:r>
              <a:rPr lang="en-US" sz="1800" b="0" i="0" u="none" strike="noStrike" cap="none" baseline="0" dirty="0" smtClean="0">
                <a:solidFill>
                  <a:srgbClr val="595959"/>
                </a:solidFill>
                <a:latin typeface="Calibri"/>
                <a:ea typeface="Calibri"/>
                <a:cs typeface="Calibri"/>
                <a:sym typeface="Calibri"/>
              </a:rPr>
              <a:t>Maps</a:t>
            </a:r>
            <a:endParaRPr lang="en-US" sz="1800" b="0" i="0" u="none" strike="noStrike" cap="none" baseline="0" dirty="0">
              <a:solidFill>
                <a:srgbClr val="595959"/>
              </a:solidFill>
              <a:latin typeface="Calibri"/>
              <a:ea typeface="Calibri"/>
              <a:cs typeface="Calibri"/>
              <a:sym typeface="Calibri"/>
            </a:endParaRPr>
          </a:p>
          <a:p>
            <a:pPr marL="0" marR="0" lvl="0" indent="0" algn="l" rtl="0">
              <a:lnSpc>
                <a:spcPct val="90000"/>
              </a:lnSpc>
              <a:spcBef>
                <a:spcPts val="0"/>
              </a:spcBef>
              <a:buNone/>
            </a:pPr>
            <a:endParaRPr sz="1800" b="0" i="0" u="none" strike="noStrike" cap="none" baseline="0" dirty="0">
              <a:solidFill>
                <a:srgbClr val="595959"/>
              </a:solidFill>
              <a:latin typeface="Calibri"/>
              <a:ea typeface="Calibri"/>
              <a:cs typeface="Calibri"/>
              <a:sym typeface="Calibri"/>
            </a:endParaRPr>
          </a:p>
          <a:p>
            <a:pPr marL="285750" marR="0" lvl="0" indent="-285750" algn="l" rtl="0">
              <a:lnSpc>
                <a:spcPct val="90000"/>
              </a:lnSpc>
              <a:spcBef>
                <a:spcPts val="0"/>
              </a:spcBef>
              <a:buClr>
                <a:srgbClr val="0B64B6"/>
              </a:buClr>
              <a:buSzPct val="116999"/>
              <a:buFont typeface="Arial"/>
              <a:buChar char="•"/>
            </a:pPr>
            <a:r>
              <a:rPr lang="en-US" sz="1800" b="0" i="0" u="none" strike="noStrike" cap="none" baseline="0" dirty="0" smtClean="0">
                <a:solidFill>
                  <a:srgbClr val="595959"/>
                </a:solidFill>
                <a:latin typeface="Calibri"/>
                <a:ea typeface="Calibri"/>
                <a:cs typeface="Calibri"/>
                <a:sym typeface="Calibri"/>
              </a:rPr>
              <a:t>Tours across US &amp; Canada</a:t>
            </a:r>
            <a:endParaRPr lang="en-US" sz="1800" b="0" i="0" u="none" strike="noStrike" cap="none" baseline="0" dirty="0">
              <a:solidFill>
                <a:srgbClr val="595959"/>
              </a:solidFill>
              <a:latin typeface="Calibri"/>
              <a:ea typeface="Calibri"/>
              <a:cs typeface="Calibri"/>
              <a:sym typeface="Calibri"/>
            </a:endParaRPr>
          </a:p>
          <a:p>
            <a:pPr marL="0" marR="0" lvl="0" indent="0" algn="l" rtl="0">
              <a:lnSpc>
                <a:spcPct val="90000"/>
              </a:lnSpc>
              <a:spcBef>
                <a:spcPts val="0"/>
              </a:spcBef>
              <a:buNone/>
            </a:pPr>
            <a:endParaRPr sz="1800" b="0" i="0" u="none" strike="noStrike" cap="none" baseline="0" dirty="0">
              <a:solidFill>
                <a:srgbClr val="595959"/>
              </a:solidFill>
              <a:latin typeface="Calibri"/>
              <a:ea typeface="Calibri"/>
              <a:cs typeface="Calibri"/>
              <a:sym typeface="Calibri"/>
            </a:endParaRPr>
          </a:p>
          <a:p>
            <a:pPr marL="285750" marR="0" lvl="0" indent="-285750" algn="l" rtl="0">
              <a:lnSpc>
                <a:spcPct val="90000"/>
              </a:lnSpc>
              <a:spcBef>
                <a:spcPts val="0"/>
              </a:spcBef>
              <a:buClr>
                <a:srgbClr val="0B64B6"/>
              </a:buClr>
              <a:buSzPct val="116999"/>
              <a:buFont typeface="Arial"/>
              <a:buChar char="•"/>
            </a:pPr>
            <a:r>
              <a:rPr lang="en-US" sz="1800" b="0" i="0" u="none" strike="noStrike" cap="none" baseline="0" dirty="0" smtClean="0">
                <a:solidFill>
                  <a:srgbClr val="595959"/>
                </a:solidFill>
                <a:latin typeface="Calibri"/>
                <a:ea typeface="Calibri"/>
                <a:cs typeface="Calibri"/>
                <a:sym typeface="Calibri"/>
              </a:rPr>
              <a:t>Magazine: </a:t>
            </a:r>
            <a:r>
              <a:rPr lang="en-US" sz="1800" b="0" i="1" u="none" strike="noStrike" cap="none" baseline="0" dirty="0" smtClean="0">
                <a:solidFill>
                  <a:srgbClr val="595959"/>
                </a:solidFill>
                <a:latin typeface="Calibri"/>
                <a:ea typeface="Calibri"/>
                <a:cs typeface="Calibri"/>
                <a:sym typeface="Calibri"/>
              </a:rPr>
              <a:t>Adventure Cyclist</a:t>
            </a:r>
            <a:endParaRPr lang="en-US" sz="1800" b="0" i="1" u="none" strike="noStrike" cap="none" baseline="0" dirty="0">
              <a:solidFill>
                <a:srgbClr val="595959"/>
              </a:solidFill>
              <a:latin typeface="Calibri"/>
              <a:ea typeface="Calibri"/>
              <a:cs typeface="Calibri"/>
              <a:sym typeface="Calibri"/>
            </a:endParaRPr>
          </a:p>
          <a:p>
            <a:pPr marL="285750" marR="0" lvl="0" indent="-152019" algn="l" rtl="0">
              <a:lnSpc>
                <a:spcPct val="90000"/>
              </a:lnSpc>
              <a:spcBef>
                <a:spcPts val="0"/>
              </a:spcBef>
              <a:buClr>
                <a:srgbClr val="0B64B6"/>
              </a:buClr>
              <a:buFont typeface="Arial"/>
              <a:buNone/>
            </a:pPr>
            <a:endParaRPr sz="1800" b="0" i="0" u="none" strike="noStrike" cap="none" baseline="0" dirty="0">
              <a:solidFill>
                <a:srgbClr val="595959"/>
              </a:solidFill>
              <a:latin typeface="Calibri"/>
              <a:ea typeface="Calibri"/>
              <a:cs typeface="Calibri"/>
              <a:sym typeface="Calibri"/>
            </a:endParaRPr>
          </a:p>
          <a:p>
            <a:pPr marL="285750" marR="0" lvl="0" indent="-285750" algn="l" rtl="0">
              <a:lnSpc>
                <a:spcPct val="90000"/>
              </a:lnSpc>
              <a:spcBef>
                <a:spcPts val="0"/>
              </a:spcBef>
              <a:buClr>
                <a:srgbClr val="0B64B6"/>
              </a:buClr>
              <a:buSzPct val="116999"/>
              <a:buFont typeface="Arial"/>
              <a:buChar char="•"/>
            </a:pPr>
            <a:r>
              <a:rPr lang="en-US" sz="1800" b="0" i="0" u="none" strike="noStrike" cap="none" baseline="0" dirty="0">
                <a:solidFill>
                  <a:srgbClr val="595959"/>
                </a:solidFill>
                <a:latin typeface="Calibri"/>
                <a:ea typeface="Calibri"/>
                <a:cs typeface="Calibri"/>
                <a:sym typeface="Calibri"/>
              </a:rPr>
              <a:t>Online Resources</a:t>
            </a:r>
          </a:p>
          <a:p>
            <a:pPr marL="285750" marR="0" lvl="0" indent="-152019" algn="l" rtl="0">
              <a:lnSpc>
                <a:spcPct val="90000"/>
              </a:lnSpc>
              <a:spcBef>
                <a:spcPts val="0"/>
              </a:spcBef>
              <a:buClr>
                <a:srgbClr val="0B64B6"/>
              </a:buClr>
              <a:buFont typeface="Arial"/>
              <a:buNone/>
            </a:pPr>
            <a:endParaRPr sz="1800" b="0" i="0" u="none" strike="noStrike" cap="none" baseline="0" dirty="0">
              <a:solidFill>
                <a:srgbClr val="595959"/>
              </a:solidFill>
              <a:latin typeface="Calibri"/>
              <a:ea typeface="Calibri"/>
              <a:cs typeface="Calibri"/>
              <a:sym typeface="Calibri"/>
            </a:endParaRPr>
          </a:p>
          <a:p>
            <a:pPr marL="285750" marR="0" lvl="0" indent="-285750" algn="l" rtl="0">
              <a:lnSpc>
                <a:spcPct val="90000"/>
              </a:lnSpc>
              <a:spcBef>
                <a:spcPts val="0"/>
              </a:spcBef>
              <a:buClr>
                <a:srgbClr val="0B64B6"/>
              </a:buClr>
              <a:buSzPct val="116999"/>
              <a:buFont typeface="Arial"/>
              <a:buChar char="•"/>
            </a:pPr>
            <a:r>
              <a:rPr lang="en-US" sz="1800" b="0" i="0" u="none" strike="noStrike" cap="none" baseline="0" dirty="0" smtClean="0">
                <a:solidFill>
                  <a:srgbClr val="595959"/>
                </a:solidFill>
                <a:latin typeface="Calibri"/>
                <a:ea typeface="Calibri"/>
                <a:cs typeface="Calibri"/>
                <a:sym typeface="Calibri"/>
              </a:rPr>
              <a:t>Gear:</a:t>
            </a:r>
            <a:r>
              <a:rPr lang="en-US" sz="1800" b="0" i="0" u="none" strike="noStrike" cap="none" dirty="0" smtClean="0">
                <a:solidFill>
                  <a:srgbClr val="595959"/>
                </a:solidFill>
                <a:latin typeface="Calibri"/>
                <a:ea typeface="Calibri"/>
                <a:cs typeface="Calibri"/>
                <a:sym typeface="Calibri"/>
              </a:rPr>
              <a:t> </a:t>
            </a:r>
            <a:r>
              <a:rPr lang="en-US" sz="1800" b="0" i="0" u="none" strike="noStrike" cap="none" dirty="0" err="1" smtClean="0">
                <a:solidFill>
                  <a:srgbClr val="595959"/>
                </a:solidFill>
                <a:latin typeface="Calibri"/>
                <a:ea typeface="Calibri"/>
                <a:cs typeface="Calibri"/>
                <a:sym typeface="Calibri"/>
              </a:rPr>
              <a:t>CycloSource</a:t>
            </a:r>
            <a:endParaRPr lang="en-US" sz="1800" b="0" i="0" u="none" strike="noStrike" cap="none" baseline="0" dirty="0" smtClean="0">
              <a:solidFill>
                <a:srgbClr val="595959"/>
              </a:solidFill>
              <a:latin typeface="Calibri"/>
              <a:ea typeface="Calibri"/>
              <a:cs typeface="Calibri"/>
              <a:sym typeface="Calibri"/>
            </a:endParaRPr>
          </a:p>
          <a:p>
            <a:pPr marL="285750" marR="0" lvl="0" indent="-285750" algn="l" rtl="0">
              <a:lnSpc>
                <a:spcPct val="90000"/>
              </a:lnSpc>
              <a:spcBef>
                <a:spcPts val="0"/>
              </a:spcBef>
              <a:buClr>
                <a:srgbClr val="0B64B6"/>
              </a:buClr>
              <a:buSzPct val="116999"/>
              <a:buFont typeface="Arial"/>
              <a:buChar char="•"/>
            </a:pPr>
            <a:endParaRPr lang="en-US" dirty="0">
              <a:solidFill>
                <a:srgbClr val="595959"/>
              </a:solidFill>
              <a:latin typeface="Calibri"/>
              <a:ea typeface="Calibri"/>
              <a:cs typeface="Calibri"/>
              <a:sym typeface="Calibri"/>
            </a:endParaRPr>
          </a:p>
          <a:p>
            <a:pPr marL="285750" marR="0" lvl="0" indent="-285750" algn="l" rtl="0">
              <a:lnSpc>
                <a:spcPct val="90000"/>
              </a:lnSpc>
              <a:spcBef>
                <a:spcPts val="0"/>
              </a:spcBef>
              <a:buClr>
                <a:srgbClr val="0B64B6"/>
              </a:buClr>
              <a:buSzPct val="116999"/>
              <a:buFont typeface="Arial"/>
              <a:buChar char="•"/>
            </a:pPr>
            <a:r>
              <a:rPr lang="en-US" sz="1800" b="0" i="0" u="none" strike="noStrike" cap="none" baseline="0" dirty="0" smtClean="0">
                <a:solidFill>
                  <a:srgbClr val="595959"/>
                </a:solidFill>
                <a:latin typeface="Calibri"/>
                <a:ea typeface="Calibri"/>
                <a:cs typeface="Calibri"/>
                <a:sym typeface="Calibri"/>
              </a:rPr>
              <a:t>Programs: U.S. Bicycle Route System</a:t>
            </a:r>
          </a:p>
          <a:p>
            <a:pPr marL="285750" marR="0" lvl="0" indent="-285750" algn="l" rtl="0">
              <a:lnSpc>
                <a:spcPct val="90000"/>
              </a:lnSpc>
              <a:spcBef>
                <a:spcPts val="0"/>
              </a:spcBef>
              <a:buClr>
                <a:srgbClr val="0B64B6"/>
              </a:buClr>
              <a:buSzPct val="116999"/>
              <a:buFont typeface="Arial"/>
              <a:buChar char="•"/>
            </a:pPr>
            <a:endParaRPr lang="en-US" dirty="0">
              <a:solidFill>
                <a:srgbClr val="595959"/>
              </a:solidFill>
              <a:latin typeface="Calibri"/>
              <a:ea typeface="Calibri"/>
              <a:cs typeface="Calibri"/>
              <a:sym typeface="Calibri"/>
            </a:endParaRPr>
          </a:p>
          <a:p>
            <a:pPr marL="285750" marR="0" lvl="0" indent="-285750" algn="l" rtl="0">
              <a:lnSpc>
                <a:spcPct val="90000"/>
              </a:lnSpc>
              <a:spcBef>
                <a:spcPts val="0"/>
              </a:spcBef>
              <a:buClr>
                <a:srgbClr val="0B64B6"/>
              </a:buClr>
              <a:buSzPct val="116999"/>
              <a:buFont typeface="Arial"/>
              <a:buChar char="•"/>
            </a:pPr>
            <a:r>
              <a:rPr lang="en-US" sz="1800" b="0" i="0" u="none" strike="noStrike" cap="none" baseline="0" dirty="0" smtClean="0">
                <a:solidFill>
                  <a:srgbClr val="595959"/>
                </a:solidFill>
                <a:latin typeface="Calibri"/>
                <a:ea typeface="Calibri"/>
                <a:cs typeface="Calibri"/>
                <a:sym typeface="Calibri"/>
              </a:rPr>
              <a:t>Advocacy: Create</a:t>
            </a:r>
            <a:r>
              <a:rPr lang="en-US" sz="1800" b="0" i="0" u="none" strike="noStrike" cap="none" dirty="0" smtClean="0">
                <a:solidFill>
                  <a:srgbClr val="595959"/>
                </a:solidFill>
                <a:latin typeface="Calibri"/>
                <a:ea typeface="Calibri"/>
                <a:cs typeface="Calibri"/>
                <a:sym typeface="Calibri"/>
              </a:rPr>
              <a:t> Better Bike Travel Conditions</a:t>
            </a:r>
            <a:endParaRPr lang="en-US" sz="1800" b="0" i="0" u="none" strike="noStrike" cap="none" baseline="0" dirty="0">
              <a:solidFill>
                <a:srgbClr val="595959"/>
              </a:solidFill>
              <a:latin typeface="Calibri"/>
              <a:ea typeface="Calibri"/>
              <a:cs typeface="Calibri"/>
              <a:sym typeface="Calibri"/>
            </a:endParaRPr>
          </a:p>
          <a:p>
            <a:pPr marL="285750" marR="0" lvl="0" indent="-152019" algn="l" rtl="0">
              <a:lnSpc>
                <a:spcPct val="90000"/>
              </a:lnSpc>
              <a:spcBef>
                <a:spcPts val="0"/>
              </a:spcBef>
              <a:buClr>
                <a:srgbClr val="0B64B6"/>
              </a:buClr>
              <a:buFont typeface="Arial"/>
              <a:buNone/>
            </a:pPr>
            <a:endParaRPr sz="1800" b="0" i="0" u="none" strike="noStrike" cap="none" baseline="0" dirty="0">
              <a:solidFill>
                <a:srgbClr val="595959"/>
              </a:solidFill>
              <a:latin typeface="Calibri"/>
              <a:ea typeface="Calibri"/>
              <a:cs typeface="Calibri"/>
              <a:sym typeface="Calibri"/>
            </a:endParaRPr>
          </a:p>
        </p:txBody>
      </p:sp>
    </p:spTree>
    <p:extLst>
      <p:ext uri="{BB962C8B-B14F-4D97-AF65-F5344CB8AC3E}">
        <p14:creationId xmlns:p14="http://schemas.microsoft.com/office/powerpoint/2010/main" val="11049607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8512"/>
            <a:ext cx="9144000" cy="6113982"/>
          </a:xfrm>
          <a:prstGeom prst="rect">
            <a:avLst/>
          </a:prstGeom>
        </p:spPr>
      </p:pic>
      <p:sp>
        <p:nvSpPr>
          <p:cNvPr id="3" name="TextBox 2"/>
          <p:cNvSpPr txBox="1"/>
          <p:nvPr/>
        </p:nvSpPr>
        <p:spPr>
          <a:xfrm>
            <a:off x="430306" y="6149788"/>
            <a:ext cx="7046259" cy="523220"/>
          </a:xfrm>
          <a:prstGeom prst="rect">
            <a:avLst/>
          </a:prstGeom>
          <a:noFill/>
        </p:spPr>
        <p:txBody>
          <a:bodyPr wrap="square" rtlCol="0">
            <a:spAutoFit/>
          </a:bodyPr>
          <a:lstStyle/>
          <a:p>
            <a:r>
              <a:rPr lang="en-US" sz="2800" dirty="0" smtClean="0"/>
              <a:t>Michigan’s USBR 35 along Lake Michigan</a:t>
            </a:r>
            <a:endParaRPr lang="en-US" sz="2800" dirty="0"/>
          </a:p>
        </p:txBody>
      </p:sp>
    </p:spTree>
    <p:extLst>
      <p:ext uri="{BB962C8B-B14F-4D97-AF65-F5344CB8AC3E}">
        <p14:creationId xmlns:p14="http://schemas.microsoft.com/office/powerpoint/2010/main" val="876141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953" y="690637"/>
            <a:ext cx="8175812" cy="5968343"/>
          </a:xfrm>
          <a:prstGeom prst="rect">
            <a:avLst/>
          </a:prstGeom>
        </p:spPr>
      </p:pic>
      <p:sp>
        <p:nvSpPr>
          <p:cNvPr id="5" name="TextBox 4"/>
          <p:cNvSpPr txBox="1"/>
          <p:nvPr/>
        </p:nvSpPr>
        <p:spPr>
          <a:xfrm>
            <a:off x="1828800" y="6060141"/>
            <a:ext cx="5091953" cy="523220"/>
          </a:xfrm>
          <a:prstGeom prst="rect">
            <a:avLst/>
          </a:prstGeom>
          <a:noFill/>
        </p:spPr>
        <p:txBody>
          <a:bodyPr wrap="square" rtlCol="0">
            <a:spAutoFit/>
          </a:bodyPr>
          <a:lstStyle/>
          <a:p>
            <a:pPr algn="ctr"/>
            <a:r>
              <a:rPr lang="en-US" sz="2800" dirty="0" smtClean="0"/>
              <a:t>USBR 50 in Dayton, OH</a:t>
            </a:r>
            <a:endParaRPr lang="en-US" sz="2800" dirty="0"/>
          </a:p>
        </p:txBody>
      </p:sp>
    </p:spTree>
    <p:extLst>
      <p:ext uri="{BB962C8B-B14F-4D97-AF65-F5344CB8AC3E}">
        <p14:creationId xmlns:p14="http://schemas.microsoft.com/office/powerpoint/2010/main" val="42604126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28967"/>
            <a:ext cx="9144000" cy="5143500"/>
          </a:xfrm>
          <a:prstGeom prst="rect">
            <a:avLst/>
          </a:prstGeom>
        </p:spPr>
      </p:pic>
      <p:sp>
        <p:nvSpPr>
          <p:cNvPr id="7" name="TextBox 6"/>
          <p:cNvSpPr txBox="1"/>
          <p:nvPr/>
        </p:nvSpPr>
        <p:spPr>
          <a:xfrm>
            <a:off x="1864659" y="6072467"/>
            <a:ext cx="5862917" cy="523220"/>
          </a:xfrm>
          <a:prstGeom prst="rect">
            <a:avLst/>
          </a:prstGeom>
          <a:noFill/>
        </p:spPr>
        <p:txBody>
          <a:bodyPr wrap="square" rtlCol="0">
            <a:spAutoFit/>
          </a:bodyPr>
          <a:lstStyle/>
          <a:p>
            <a:pPr algn="ctr"/>
            <a:r>
              <a:rPr lang="en-US" sz="2800" dirty="0" smtClean="0"/>
              <a:t>Southern Tier/USBR 90 in Arizona</a:t>
            </a:r>
            <a:endParaRPr lang="en-US" sz="2800" dirty="0"/>
          </a:p>
        </p:txBody>
      </p:sp>
    </p:spTree>
    <p:extLst>
      <p:ext uri="{BB962C8B-B14F-4D97-AF65-F5344CB8AC3E}">
        <p14:creationId xmlns:p14="http://schemas.microsoft.com/office/powerpoint/2010/main" val="32329134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6385974" y="696139"/>
            <a:ext cx="2406680" cy="1303335"/>
          </a:xfrm>
        </p:spPr>
        <p:txBody>
          <a:bodyPr/>
          <a:lstStyle/>
          <a:p>
            <a:r>
              <a:rPr lang="en-US" altLang="en-US" b="1" dirty="0" smtClean="0"/>
              <a:t>WHY?</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73384"/>
            <a:ext cx="6104620" cy="610462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4620" y="2205321"/>
            <a:ext cx="3024553" cy="226841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4620" y="4473736"/>
            <a:ext cx="3069284" cy="2304268"/>
          </a:xfrm>
          <a:prstGeom prst="rect">
            <a:avLst/>
          </a:prstGeom>
        </p:spPr>
      </p:pic>
    </p:spTree>
    <p:extLst>
      <p:ext uri="{BB962C8B-B14F-4D97-AF65-F5344CB8AC3E}">
        <p14:creationId xmlns:p14="http://schemas.microsoft.com/office/powerpoint/2010/main" val="10497297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5790" y="1063807"/>
            <a:ext cx="3657600" cy="2554545"/>
          </a:xfrm>
          <a:prstGeom prst="rect">
            <a:avLst/>
          </a:prstGeom>
        </p:spPr>
        <p:txBody>
          <a:bodyPr wrap="square">
            <a:spAutoFit/>
          </a:bodyPr>
          <a:lstStyle/>
          <a:p>
            <a:r>
              <a:rPr lang="en-US" sz="4400" b="1" i="1" dirty="0" smtClean="0"/>
              <a:t>Europe</a:t>
            </a:r>
            <a:r>
              <a:rPr lang="en-US" sz="4400" b="1" i="1" dirty="0"/>
              <a:t>! </a:t>
            </a:r>
            <a:endParaRPr lang="en-US" sz="4400" b="1" i="1" dirty="0" smtClean="0"/>
          </a:p>
          <a:p>
            <a:r>
              <a:rPr lang="en-US" sz="2000" b="1" i="1" dirty="0" smtClean="0"/>
              <a:t>44 </a:t>
            </a:r>
            <a:r>
              <a:rPr lang="en-US" sz="2000" b="1" i="1" dirty="0"/>
              <a:t>billion Euros </a:t>
            </a:r>
            <a:endParaRPr lang="en-US" sz="2000" b="1" i="1" dirty="0" smtClean="0"/>
          </a:p>
          <a:p>
            <a:r>
              <a:rPr lang="en-US" sz="2000" b="1" i="1" dirty="0" smtClean="0"/>
              <a:t>for </a:t>
            </a:r>
            <a:r>
              <a:rPr lang="en-US" sz="2000" b="1" i="1" dirty="0"/>
              <a:t>bike </a:t>
            </a:r>
            <a:r>
              <a:rPr lang="en-US" sz="2000" b="1" i="1" dirty="0" smtClean="0"/>
              <a:t>tourism</a:t>
            </a:r>
          </a:p>
          <a:p>
            <a:r>
              <a:rPr lang="en-US" sz="3600" b="1" dirty="0" smtClean="0"/>
              <a:t>= $57 </a:t>
            </a:r>
            <a:r>
              <a:rPr lang="en-US" sz="3600" b="1" i="1" dirty="0"/>
              <a:t>billion </a:t>
            </a:r>
            <a:endParaRPr lang="en-US" sz="3600" b="1" i="1" dirty="0" smtClean="0"/>
          </a:p>
          <a:p>
            <a:endParaRPr lang="en-US" sz="400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t="1118"/>
          <a:stretch>
            <a:fillRect/>
          </a:stretch>
        </p:blipFill>
        <p:spPr bwMode="auto">
          <a:xfrm>
            <a:off x="3739603" y="718148"/>
            <a:ext cx="5236554" cy="5888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187" y="3188046"/>
            <a:ext cx="3147934" cy="2510852"/>
          </a:xfrm>
          <a:prstGeom prst="rect">
            <a:avLst/>
          </a:prstGeom>
        </p:spPr>
      </p:pic>
    </p:spTree>
    <p:extLst>
      <p:ext uri="{BB962C8B-B14F-4D97-AF65-F5344CB8AC3E}">
        <p14:creationId xmlns:p14="http://schemas.microsoft.com/office/powerpoint/2010/main" val="6244534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media.jrn.com/images/WT_bike_driftless_b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799" y="636409"/>
            <a:ext cx="4267201" cy="320040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067299" y="3230421"/>
            <a:ext cx="3886200" cy="523220"/>
          </a:xfrm>
          <a:prstGeom prst="rect">
            <a:avLst/>
          </a:prstGeom>
          <a:solidFill>
            <a:schemeClr val="bg1">
              <a:lumMod val="75000"/>
              <a:alpha val="39000"/>
            </a:schemeClr>
          </a:solidFill>
        </p:spPr>
        <p:txBody>
          <a:bodyPr wrap="square" rtlCol="0">
            <a:spAutoFit/>
          </a:bodyPr>
          <a:lstStyle/>
          <a:p>
            <a:r>
              <a:rPr lang="en-US" sz="2800" dirty="0" smtClean="0">
                <a:solidFill>
                  <a:schemeClr val="bg1"/>
                </a:solidFill>
                <a:latin typeface="+mn-lt"/>
              </a:rPr>
              <a:t>Wisconsin: $924 </a:t>
            </a:r>
            <a:r>
              <a:rPr lang="en-US" sz="2800" dirty="0">
                <a:solidFill>
                  <a:schemeClr val="bg1"/>
                </a:solidFill>
                <a:latin typeface="+mn-lt"/>
              </a:rPr>
              <a:t>m</a:t>
            </a:r>
            <a:r>
              <a:rPr lang="en-US" sz="2800" dirty="0" smtClean="0">
                <a:solidFill>
                  <a:schemeClr val="bg1"/>
                </a:solidFill>
                <a:latin typeface="+mn-lt"/>
              </a:rPr>
              <a:t>illion</a:t>
            </a:r>
            <a:endParaRPr lang="en-US" sz="2800" dirty="0">
              <a:solidFill>
                <a:schemeClr val="bg1"/>
              </a:solidFill>
              <a:latin typeface="+mn-lt"/>
            </a:endParaRPr>
          </a:p>
        </p:txBody>
      </p:sp>
      <p:pic>
        <p:nvPicPr>
          <p:cNvPr id="6" name="Picture 8"/>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333" b="2742"/>
          <a:stretch/>
        </p:blipFill>
        <p:spPr bwMode="auto">
          <a:xfrm>
            <a:off x="4131637" y="3753641"/>
            <a:ext cx="5012363" cy="3104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556" t="6931" r="-1115" b="-855"/>
          <a:stretch/>
        </p:blipFill>
        <p:spPr bwMode="auto">
          <a:xfrm>
            <a:off x="0" y="636408"/>
            <a:ext cx="4940540" cy="3200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425080" y="3230421"/>
            <a:ext cx="3733801" cy="523220"/>
          </a:xfrm>
          <a:prstGeom prst="rect">
            <a:avLst/>
          </a:prstGeom>
          <a:solidFill>
            <a:schemeClr val="bg2">
              <a:lumMod val="20000"/>
              <a:lumOff val="80000"/>
              <a:alpha val="32000"/>
            </a:schemeClr>
          </a:solidFill>
        </p:spPr>
        <p:txBody>
          <a:bodyPr wrap="square">
            <a:spAutoFit/>
          </a:bodyPr>
          <a:lstStyle/>
          <a:p>
            <a:r>
              <a:rPr lang="en-US" sz="2800" dirty="0">
                <a:solidFill>
                  <a:schemeClr val="bg1"/>
                </a:solidFill>
                <a:latin typeface="+mn-lt"/>
                <a:cs typeface="Arial" panose="020B0604020202020204" pitchFamily="34" charset="0"/>
              </a:rPr>
              <a:t>Oregon: </a:t>
            </a:r>
            <a:r>
              <a:rPr lang="en-US" sz="2800" dirty="0" smtClean="0">
                <a:solidFill>
                  <a:schemeClr val="bg1"/>
                </a:solidFill>
                <a:latin typeface="+mn-lt"/>
                <a:cs typeface="Arial" panose="020B0604020202020204" pitchFamily="34" charset="0"/>
              </a:rPr>
              <a:t>$</a:t>
            </a:r>
            <a:r>
              <a:rPr lang="en-US" sz="2800" dirty="0">
                <a:solidFill>
                  <a:schemeClr val="bg1"/>
                </a:solidFill>
                <a:latin typeface="+mn-lt"/>
                <a:cs typeface="Arial" panose="020B0604020202020204" pitchFamily="34" charset="0"/>
              </a:rPr>
              <a:t>400 m</a:t>
            </a:r>
            <a:r>
              <a:rPr lang="en-US" sz="2800" dirty="0" smtClean="0">
                <a:solidFill>
                  <a:schemeClr val="bg1"/>
                </a:solidFill>
                <a:latin typeface="+mn-lt"/>
                <a:cs typeface="Arial" panose="020B0604020202020204" pitchFamily="34" charset="0"/>
              </a:rPr>
              <a:t>illion</a:t>
            </a:r>
            <a:endParaRPr lang="en-US" sz="2800" dirty="0">
              <a:solidFill>
                <a:schemeClr val="bg1"/>
              </a:solidFill>
              <a:latin typeface="+mn-lt"/>
            </a:endParaRPr>
          </a:p>
        </p:txBody>
      </p:sp>
      <p:pic>
        <p:nvPicPr>
          <p:cNvPr id="9" name="Picture 2" descr="http://cdn.c.photoshelter.com/img-get2/I0000RdIe4vO8bTM/fit=1000x750/Mountain-Bike-Phoenix-Arizona-010.jpg"/>
          <p:cNvPicPr>
            <a:picLocks noGrp="1" noChangeAspect="1" noChangeArrowheads="1"/>
          </p:cNvPicPr>
          <p:nvPr>
            <p:ph idx="1"/>
          </p:nvPr>
        </p:nvPicPr>
        <p:blipFill>
          <a:blip r:embed="rId5" cstate="print">
            <a:extLst>
              <a:ext uri="{28A0092B-C50C-407E-A947-70E740481C1C}">
                <a14:useLocalDpi xmlns:a14="http://schemas.microsoft.com/office/drawing/2010/main" val="0"/>
              </a:ext>
            </a:extLst>
          </a:blip>
          <a:srcRect/>
          <a:stretch>
            <a:fillRect/>
          </a:stretch>
        </p:blipFill>
        <p:spPr bwMode="auto">
          <a:xfrm>
            <a:off x="0" y="3753641"/>
            <a:ext cx="4861737" cy="321846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425080" y="6357256"/>
            <a:ext cx="3357343" cy="523220"/>
          </a:xfrm>
          <a:prstGeom prst="rect">
            <a:avLst/>
          </a:prstGeom>
          <a:solidFill>
            <a:schemeClr val="bg1">
              <a:lumMod val="60000"/>
              <a:lumOff val="40000"/>
              <a:alpha val="35000"/>
            </a:schemeClr>
          </a:solidFill>
        </p:spPr>
        <p:txBody>
          <a:bodyPr wrap="square">
            <a:spAutoFit/>
          </a:bodyPr>
          <a:lstStyle/>
          <a:p>
            <a:pPr algn="ctr"/>
            <a:r>
              <a:rPr lang="en-US" sz="2800" dirty="0" smtClean="0">
                <a:solidFill>
                  <a:schemeClr val="bg1"/>
                </a:solidFill>
                <a:latin typeface="+mn-lt"/>
                <a:cs typeface="Arial" panose="020B0604020202020204" pitchFamily="34" charset="0"/>
              </a:rPr>
              <a:t>Arizona: $</a:t>
            </a:r>
            <a:r>
              <a:rPr lang="en-US" sz="2800" dirty="0">
                <a:solidFill>
                  <a:schemeClr val="bg1"/>
                </a:solidFill>
                <a:latin typeface="+mn-lt"/>
                <a:cs typeface="Arial" panose="020B0604020202020204" pitchFamily="34" charset="0"/>
              </a:rPr>
              <a:t>88 million</a:t>
            </a:r>
            <a:endParaRPr lang="en-US" sz="2800" dirty="0">
              <a:solidFill>
                <a:schemeClr val="bg1"/>
              </a:solidFill>
              <a:latin typeface="+mn-lt"/>
            </a:endParaRPr>
          </a:p>
        </p:txBody>
      </p:sp>
      <p:sp>
        <p:nvSpPr>
          <p:cNvPr id="11" name="TextBox 10"/>
          <p:cNvSpPr txBox="1"/>
          <p:nvPr/>
        </p:nvSpPr>
        <p:spPr>
          <a:xfrm>
            <a:off x="5178372" y="6364906"/>
            <a:ext cx="3965628" cy="523220"/>
          </a:xfrm>
          <a:prstGeom prst="rect">
            <a:avLst/>
          </a:prstGeom>
          <a:solidFill>
            <a:schemeClr val="bg1">
              <a:lumMod val="50000"/>
              <a:alpha val="58000"/>
            </a:schemeClr>
          </a:solidFill>
        </p:spPr>
        <p:txBody>
          <a:bodyPr wrap="square" rtlCol="0">
            <a:spAutoFit/>
          </a:bodyPr>
          <a:lstStyle/>
          <a:p>
            <a:pPr algn="ctr"/>
            <a:r>
              <a:rPr lang="en-US" sz="2800" dirty="0" smtClean="0">
                <a:solidFill>
                  <a:schemeClr val="bg1"/>
                </a:solidFill>
                <a:latin typeface="+mn-lt"/>
              </a:rPr>
              <a:t>Washington: $3.1 billion</a:t>
            </a:r>
            <a:endParaRPr lang="en-US" sz="2800" dirty="0">
              <a:solidFill>
                <a:schemeClr val="bg1"/>
              </a:solidFill>
              <a:latin typeface="+mn-lt"/>
            </a:endParaRPr>
          </a:p>
        </p:txBody>
      </p:sp>
    </p:spTree>
    <p:extLst>
      <p:ext uri="{BB962C8B-B14F-4D97-AF65-F5344CB8AC3E}">
        <p14:creationId xmlns:p14="http://schemas.microsoft.com/office/powerpoint/2010/main" val="26243204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4495800" y="925865"/>
            <a:ext cx="4648200"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smtClean="0">
                <a:latin typeface="+mn-lt"/>
              </a:rPr>
              <a:t>QUEBEC: </a:t>
            </a:r>
            <a:r>
              <a:rPr lang="en-US" sz="2000" i="1" dirty="0" smtClean="0">
                <a:latin typeface="+mn-lt"/>
              </a:rPr>
              <a:t>$214/day spending; </a:t>
            </a:r>
            <a:r>
              <a:rPr lang="en-US" sz="2000" i="1" dirty="0">
                <a:latin typeface="+mn-lt"/>
              </a:rPr>
              <a:t>6% more than other types of </a:t>
            </a:r>
            <a:r>
              <a:rPr lang="en-US" sz="2000" i="1" dirty="0" smtClean="0">
                <a:latin typeface="+mn-lt"/>
              </a:rPr>
              <a:t>tourists;  2/3 plan </a:t>
            </a:r>
            <a:r>
              <a:rPr lang="en-US" sz="2000" i="1" dirty="0">
                <a:latin typeface="+mn-lt"/>
              </a:rPr>
              <a:t>to </a:t>
            </a:r>
            <a:r>
              <a:rPr lang="en-US" sz="2000" i="1" dirty="0" smtClean="0">
                <a:latin typeface="+mn-lt"/>
              </a:rPr>
              <a:t>return</a:t>
            </a:r>
          </a:p>
          <a:p>
            <a:endParaRPr lang="en-US" sz="2000" b="1" dirty="0" smtClean="0">
              <a:latin typeface="+mn-lt"/>
            </a:endParaRPr>
          </a:p>
          <a:p>
            <a:r>
              <a:rPr lang="en-US" sz="2000" b="1" dirty="0" smtClean="0">
                <a:latin typeface="+mn-lt"/>
              </a:rPr>
              <a:t>MICHIGAN: </a:t>
            </a:r>
            <a:r>
              <a:rPr lang="en-US" sz="2000" i="1" dirty="0" smtClean="0">
                <a:latin typeface="+mn-lt"/>
              </a:rPr>
              <a:t>$668 million for retail, tourism, health; plus $88 mill for events &amp; </a:t>
            </a:r>
            <a:r>
              <a:rPr lang="en-US" sz="2000" i="1" dirty="0">
                <a:latin typeface="+mn-lt"/>
              </a:rPr>
              <a:t>touring  </a:t>
            </a:r>
          </a:p>
          <a:p>
            <a:pPr eaLnBrk="1" hangingPunct="1"/>
            <a:endParaRPr lang="en-US" sz="2000" b="1" dirty="0">
              <a:latin typeface="+mn-lt"/>
            </a:endParaRPr>
          </a:p>
          <a:p>
            <a:pPr eaLnBrk="1" hangingPunct="1"/>
            <a:r>
              <a:rPr lang="en-US" sz="2000" b="1" dirty="0" smtClean="0">
                <a:latin typeface="+mn-lt"/>
              </a:rPr>
              <a:t>IOWA: </a:t>
            </a:r>
            <a:r>
              <a:rPr lang="en-US" sz="2000" b="1" i="1" dirty="0" smtClean="0">
                <a:latin typeface="+mn-lt"/>
              </a:rPr>
              <a:t>$</a:t>
            </a:r>
            <a:r>
              <a:rPr lang="en-US" sz="2000" b="1" i="1" dirty="0">
                <a:latin typeface="+mn-lt"/>
              </a:rPr>
              <a:t>364.8 million or $1 </a:t>
            </a:r>
            <a:r>
              <a:rPr lang="en-US" sz="2000" b="1" i="1" dirty="0" smtClean="0">
                <a:latin typeface="+mn-lt"/>
              </a:rPr>
              <a:t>mill/day!</a:t>
            </a:r>
            <a:endParaRPr lang="en-US" sz="2000" i="1" dirty="0">
              <a:latin typeface="+mn-lt"/>
            </a:endParaRPr>
          </a:p>
          <a:p>
            <a:pPr eaLnBrk="1" hangingPunct="1">
              <a:buFontTx/>
              <a:buChar char="•"/>
            </a:pPr>
            <a:endParaRPr lang="en-US" sz="2000" b="1" dirty="0" smtClean="0">
              <a:latin typeface="+mn-lt"/>
            </a:endParaRPr>
          </a:p>
          <a:p>
            <a:pPr eaLnBrk="1" hangingPunct="1"/>
            <a:r>
              <a:rPr lang="en-US" sz="2000" b="1" dirty="0" smtClean="0">
                <a:latin typeface="+mn-lt"/>
              </a:rPr>
              <a:t>GREAT ALLEGHENY PASSAGE: </a:t>
            </a:r>
            <a:r>
              <a:rPr lang="en-US" sz="2000" i="1" dirty="0" smtClean="0">
                <a:latin typeface="+mn-lt"/>
              </a:rPr>
              <a:t>$</a:t>
            </a:r>
            <a:r>
              <a:rPr lang="en-US" sz="2000" i="1" dirty="0">
                <a:latin typeface="+mn-lt"/>
              </a:rPr>
              <a:t>50+ million gross revenue in 2012. Tracked $</a:t>
            </a:r>
            <a:r>
              <a:rPr lang="en-US" sz="2000" i="1" dirty="0" smtClean="0">
                <a:latin typeface="+mn-lt"/>
              </a:rPr>
              <a:t>114/day by </a:t>
            </a:r>
            <a:r>
              <a:rPr lang="en-US" sz="2000" i="1" dirty="0">
                <a:latin typeface="+mn-lt"/>
              </a:rPr>
              <a:t>overnight cyclists</a:t>
            </a:r>
            <a:r>
              <a:rPr lang="en-US" sz="2000" i="1" dirty="0" smtClean="0">
                <a:latin typeface="+mn-lt"/>
              </a:rPr>
              <a:t>.</a:t>
            </a:r>
            <a:endParaRPr lang="en-US" sz="2000" i="1" dirty="0">
              <a:latin typeface="+mn-lt"/>
            </a:endParaRPr>
          </a:p>
          <a:p>
            <a:pPr eaLnBrk="1" hangingPunct="1">
              <a:buFontTx/>
              <a:buChar char="•"/>
            </a:pPr>
            <a:endParaRPr lang="en-US" sz="2000" b="1" dirty="0">
              <a:latin typeface="+mn-lt"/>
            </a:endParaRPr>
          </a:p>
          <a:p>
            <a:pPr eaLnBrk="1" hangingPunct="1"/>
            <a:r>
              <a:rPr lang="en-US" sz="2000" b="1" dirty="0" smtClean="0">
                <a:latin typeface="+mn-lt"/>
              </a:rPr>
              <a:t>NORTH CAROLINA OUTERBANKS</a:t>
            </a:r>
            <a:r>
              <a:rPr lang="en-US" sz="2000" i="1" dirty="0" smtClean="0">
                <a:latin typeface="+mn-lt"/>
              </a:rPr>
              <a:t>: 9x ROI -- </a:t>
            </a:r>
            <a:r>
              <a:rPr lang="en-US" sz="2000" i="1" dirty="0">
                <a:latin typeface="+mn-lt"/>
              </a:rPr>
              <a:t>$6.7 million in infrastructure = $60 million in economic impact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74146"/>
            <a:ext cx="4507523" cy="5981858"/>
          </a:xfrm>
          <a:prstGeom prst="rect">
            <a:avLst/>
          </a:prstGeom>
        </p:spPr>
      </p:pic>
    </p:spTree>
    <p:extLst>
      <p:ext uri="{BB962C8B-B14F-4D97-AF65-F5344CB8AC3E}">
        <p14:creationId xmlns:p14="http://schemas.microsoft.com/office/powerpoint/2010/main" val="21653938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322729" y="972670"/>
            <a:ext cx="5235388" cy="4881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0000"/>
              </a:lnSpc>
              <a:spcBef>
                <a:spcPct val="50000"/>
              </a:spcBef>
            </a:pPr>
            <a:r>
              <a:rPr lang="en-US" sz="2400" dirty="0" smtClean="0">
                <a:latin typeface="+mn-lt"/>
              </a:rPr>
              <a:t>DEMOGRAPHICS</a:t>
            </a:r>
          </a:p>
          <a:p>
            <a:pPr eaLnBrk="1" hangingPunct="1">
              <a:lnSpc>
                <a:spcPct val="90000"/>
              </a:lnSpc>
              <a:spcBef>
                <a:spcPct val="50000"/>
              </a:spcBef>
            </a:pPr>
            <a:endParaRPr lang="en-US" sz="800" dirty="0">
              <a:latin typeface="+mn-lt"/>
            </a:endParaRPr>
          </a:p>
          <a:p>
            <a:pPr eaLnBrk="1" hangingPunct="1">
              <a:lnSpc>
                <a:spcPct val="90000"/>
              </a:lnSpc>
              <a:spcBef>
                <a:spcPct val="50000"/>
              </a:spcBef>
              <a:buFontTx/>
              <a:buChar char="•"/>
            </a:pPr>
            <a:r>
              <a:rPr lang="en-US" dirty="0" smtClean="0">
                <a:latin typeface="+mn-lt"/>
              </a:rPr>
              <a:t> </a:t>
            </a:r>
            <a:r>
              <a:rPr lang="en-US" sz="2400" dirty="0">
                <a:latin typeface="+mn-lt"/>
              </a:rPr>
              <a:t>Highly Educated</a:t>
            </a:r>
          </a:p>
          <a:p>
            <a:pPr eaLnBrk="1" hangingPunct="1">
              <a:lnSpc>
                <a:spcPct val="90000"/>
              </a:lnSpc>
              <a:spcBef>
                <a:spcPct val="50000"/>
              </a:spcBef>
              <a:buFontTx/>
              <a:buChar char="•"/>
            </a:pPr>
            <a:r>
              <a:rPr lang="en-US" sz="2400" dirty="0">
                <a:latin typeface="+mn-lt"/>
              </a:rPr>
              <a:t> Higher Discretionary Income</a:t>
            </a:r>
          </a:p>
          <a:p>
            <a:pPr eaLnBrk="1" hangingPunct="1">
              <a:lnSpc>
                <a:spcPct val="90000"/>
              </a:lnSpc>
              <a:spcBef>
                <a:spcPct val="50000"/>
              </a:spcBef>
              <a:buFontTx/>
              <a:buChar char="•"/>
            </a:pPr>
            <a:r>
              <a:rPr lang="en-US" sz="2400" dirty="0">
                <a:latin typeface="+mn-lt"/>
              </a:rPr>
              <a:t> Bike travelers spend more </a:t>
            </a:r>
            <a:r>
              <a:rPr lang="en-US" sz="2400" dirty="0" smtClean="0">
                <a:latin typeface="+mn-lt"/>
              </a:rPr>
              <a:t>per day than </a:t>
            </a:r>
            <a:r>
              <a:rPr lang="en-US" sz="2400" dirty="0">
                <a:latin typeface="+mn-lt"/>
              </a:rPr>
              <a:t>average tourist </a:t>
            </a:r>
            <a:endParaRPr lang="en-US" sz="2400" dirty="0" smtClean="0">
              <a:latin typeface="+mn-lt"/>
            </a:endParaRPr>
          </a:p>
          <a:p>
            <a:pPr eaLnBrk="1" hangingPunct="1">
              <a:lnSpc>
                <a:spcPct val="90000"/>
              </a:lnSpc>
              <a:spcBef>
                <a:spcPct val="50000"/>
              </a:spcBef>
              <a:buFontTx/>
              <a:buChar char="•"/>
            </a:pPr>
            <a:r>
              <a:rPr lang="en-US" sz="2400" dirty="0">
                <a:latin typeface="+mn-lt"/>
              </a:rPr>
              <a:t> </a:t>
            </a:r>
            <a:r>
              <a:rPr lang="en-US" sz="2400" dirty="0" smtClean="0">
                <a:latin typeface="+mn-lt"/>
              </a:rPr>
              <a:t>Stay longer </a:t>
            </a:r>
            <a:r>
              <a:rPr lang="en-US" sz="2400" dirty="0">
                <a:latin typeface="+mn-lt"/>
              </a:rPr>
              <a:t>in an </a:t>
            </a:r>
            <a:r>
              <a:rPr lang="en-US" sz="2400" dirty="0" smtClean="0">
                <a:latin typeface="+mn-lt"/>
              </a:rPr>
              <a:t>area</a:t>
            </a:r>
          </a:p>
          <a:p>
            <a:pPr eaLnBrk="1" hangingPunct="1">
              <a:lnSpc>
                <a:spcPct val="90000"/>
              </a:lnSpc>
              <a:spcBef>
                <a:spcPct val="50000"/>
              </a:spcBef>
              <a:buFontTx/>
              <a:buChar char="•"/>
            </a:pPr>
            <a:r>
              <a:rPr lang="en-US" sz="2400" dirty="0">
                <a:latin typeface="+mn-lt"/>
              </a:rPr>
              <a:t> </a:t>
            </a:r>
            <a:r>
              <a:rPr lang="en-US" sz="2400" dirty="0" smtClean="0">
                <a:latin typeface="+mn-lt"/>
              </a:rPr>
              <a:t>Overnights to Multi-Day/Week/Month </a:t>
            </a:r>
            <a:endParaRPr lang="en-US" sz="2400" dirty="0">
              <a:latin typeface="+mn-lt"/>
            </a:endParaRPr>
          </a:p>
          <a:p>
            <a:pPr eaLnBrk="1" hangingPunct="1">
              <a:lnSpc>
                <a:spcPct val="90000"/>
              </a:lnSpc>
              <a:spcBef>
                <a:spcPct val="50000"/>
              </a:spcBef>
              <a:buFontTx/>
              <a:buChar char="•"/>
            </a:pPr>
            <a:r>
              <a:rPr lang="en-US" sz="2400" dirty="0">
                <a:latin typeface="+mn-lt"/>
              </a:rPr>
              <a:t> Less direct impact on local environment</a:t>
            </a:r>
          </a:p>
          <a:p>
            <a:pPr eaLnBrk="1" hangingPunct="1">
              <a:lnSpc>
                <a:spcPct val="90000"/>
              </a:lnSpc>
              <a:spcBef>
                <a:spcPct val="50000"/>
              </a:spcBef>
              <a:buFontTx/>
              <a:buChar char="•"/>
            </a:pPr>
            <a:r>
              <a:rPr lang="en-US" sz="2400" dirty="0">
                <a:latin typeface="+mn-lt"/>
              </a:rPr>
              <a:t> Green travel </a:t>
            </a:r>
            <a:r>
              <a:rPr lang="en-US" sz="2400" dirty="0" smtClean="0">
                <a:latin typeface="+mn-lt"/>
              </a:rPr>
              <a:t>&amp; link </a:t>
            </a:r>
            <a:r>
              <a:rPr lang="en-US" sz="2400" dirty="0">
                <a:latin typeface="+mn-lt"/>
              </a:rPr>
              <a:t>with </a:t>
            </a:r>
            <a:r>
              <a:rPr lang="en-US" sz="2400" dirty="0" smtClean="0">
                <a:latin typeface="+mn-lt"/>
              </a:rPr>
              <a:t>trains/buses</a:t>
            </a:r>
            <a:endParaRPr lang="en-US" sz="2400" dirty="0">
              <a:latin typeface="+mn-lt"/>
            </a:endParaRPr>
          </a:p>
        </p:txBody>
      </p:sp>
      <p:pic>
        <p:nvPicPr>
          <p:cNvPr id="2253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58117" y="680090"/>
            <a:ext cx="3371383" cy="5980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284315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Picture 2" descr="glacierdre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 y="661365"/>
            <a:ext cx="9250680" cy="606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2162533" y="1769959"/>
            <a:ext cx="5169452" cy="606811"/>
          </a:xfrm>
          <a:prstGeom prst="rect">
            <a:avLst/>
          </a:prstGeom>
          <a:solidFill>
            <a:schemeClr val="accent1">
              <a:alpha val="38000"/>
            </a:schemeClr>
          </a:solidFill>
        </p:spPr>
        <p:txBody>
          <a:bodyPr vert="horz" lIns="91440" tIns="45720" rIns="91440" bIns="4572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latin typeface="+mn-lt"/>
                <a:cs typeface="Arial" panose="020B0604020202020204" pitchFamily="34" charset="0"/>
              </a:rPr>
              <a:t>Types of Bicycle Tourism</a:t>
            </a:r>
            <a:endParaRPr lang="en-US" sz="4000" b="1" dirty="0">
              <a:latin typeface="+mn-lt"/>
              <a:cs typeface="Arial" panose="020B0604020202020204" pitchFamily="34" charset="0"/>
            </a:endParaRPr>
          </a:p>
        </p:txBody>
      </p:sp>
      <p:sp>
        <p:nvSpPr>
          <p:cNvPr id="6" name="TextBox 5"/>
          <p:cNvSpPr txBox="1"/>
          <p:nvPr/>
        </p:nvSpPr>
        <p:spPr>
          <a:xfrm>
            <a:off x="623806" y="2582845"/>
            <a:ext cx="4302719" cy="1477328"/>
          </a:xfrm>
          <a:prstGeom prst="rect">
            <a:avLst/>
          </a:prstGeom>
          <a:noFill/>
        </p:spPr>
        <p:txBody>
          <a:bodyPr wrap="square" rtlCol="0">
            <a:spAutoFit/>
          </a:bodyPr>
          <a:lstStyle/>
          <a:p>
            <a:r>
              <a:rPr lang="en-US" sz="2400" b="1" dirty="0" smtClean="0">
                <a:solidFill>
                  <a:schemeClr val="tx2">
                    <a:lumMod val="25000"/>
                  </a:schemeClr>
                </a:solidFill>
              </a:rPr>
              <a:t>Multi-day Touring: Road &amp; Dirt</a:t>
            </a:r>
          </a:p>
          <a:p>
            <a:r>
              <a:rPr lang="en-US" sz="2400" b="1" dirty="0" smtClean="0">
                <a:solidFill>
                  <a:schemeClr val="tx2">
                    <a:lumMod val="25000"/>
                  </a:schemeClr>
                </a:solidFill>
              </a:rPr>
              <a:t>Bike Overnights</a:t>
            </a:r>
          </a:p>
          <a:p>
            <a:r>
              <a:rPr lang="en-US" sz="2400" b="1" dirty="0" smtClean="0">
                <a:solidFill>
                  <a:schemeClr val="tx2">
                    <a:lumMod val="25000"/>
                  </a:schemeClr>
                </a:solidFill>
              </a:rPr>
              <a:t>Organized Events/Tours</a:t>
            </a:r>
          </a:p>
          <a:p>
            <a:endParaRPr lang="en-US" dirty="0" smtClean="0"/>
          </a:p>
        </p:txBody>
      </p:sp>
      <p:sp>
        <p:nvSpPr>
          <p:cNvPr id="7" name="TextBox 6"/>
          <p:cNvSpPr txBox="1"/>
          <p:nvPr/>
        </p:nvSpPr>
        <p:spPr>
          <a:xfrm>
            <a:off x="4747259" y="2590130"/>
            <a:ext cx="3751281" cy="1569660"/>
          </a:xfrm>
          <a:prstGeom prst="rect">
            <a:avLst/>
          </a:prstGeom>
          <a:noFill/>
        </p:spPr>
        <p:txBody>
          <a:bodyPr wrap="square" rtlCol="0">
            <a:spAutoFit/>
          </a:bodyPr>
          <a:lstStyle/>
          <a:p>
            <a:r>
              <a:rPr lang="en-US" sz="2400" b="1" dirty="0" smtClean="0">
                <a:solidFill>
                  <a:schemeClr val="tx2">
                    <a:lumMod val="25000"/>
                  </a:schemeClr>
                </a:solidFill>
              </a:rPr>
              <a:t>Destination Mountain Biking</a:t>
            </a:r>
          </a:p>
          <a:p>
            <a:r>
              <a:rPr lang="en-US" sz="2400" b="1" dirty="0" smtClean="0">
                <a:solidFill>
                  <a:schemeClr val="tx2">
                    <a:lumMod val="25000"/>
                  </a:schemeClr>
                </a:solidFill>
              </a:rPr>
              <a:t>Urban Bike Tourism</a:t>
            </a:r>
          </a:p>
          <a:p>
            <a:r>
              <a:rPr lang="en-US" sz="2400" b="1" dirty="0" smtClean="0">
                <a:solidFill>
                  <a:schemeClr val="tx2">
                    <a:lumMod val="25000"/>
                  </a:schemeClr>
                </a:solidFill>
              </a:rPr>
              <a:t>Fat Biking &amp; Gravel Grinding</a:t>
            </a:r>
          </a:p>
        </p:txBody>
      </p:sp>
    </p:spTree>
    <p:extLst>
      <p:ext uri="{BB962C8B-B14F-4D97-AF65-F5344CB8AC3E}">
        <p14:creationId xmlns:p14="http://schemas.microsoft.com/office/powerpoint/2010/main" val="5587878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3832411" y="756135"/>
            <a:ext cx="5168153" cy="618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b="1" dirty="0" smtClean="0">
                <a:latin typeface="+mj-lt"/>
                <a:ea typeface="MS PGothic" pitchFamily="34" charset="-128"/>
              </a:rPr>
              <a:t>Tourism </a:t>
            </a:r>
            <a:r>
              <a:rPr lang="en-US" sz="2400" b="1" dirty="0">
                <a:latin typeface="+mj-lt"/>
                <a:ea typeface="MS PGothic" pitchFamily="34" charset="-128"/>
              </a:rPr>
              <a:t>Trends</a:t>
            </a:r>
          </a:p>
          <a:p>
            <a:pPr eaLnBrk="1" hangingPunct="1"/>
            <a:endParaRPr lang="en-US" sz="2400" b="1" i="1" dirty="0">
              <a:latin typeface="+mj-lt"/>
              <a:ea typeface="MS PGothic" pitchFamily="34" charset="-128"/>
            </a:endParaRPr>
          </a:p>
          <a:p>
            <a:pPr eaLnBrk="1" hangingPunct="1">
              <a:buFontTx/>
              <a:buChar char="•"/>
            </a:pPr>
            <a:r>
              <a:rPr lang="en-US" sz="2400" b="1" i="1" dirty="0">
                <a:latin typeface="+mj-lt"/>
                <a:ea typeface="MS PGothic" pitchFamily="34" charset="-128"/>
              </a:rPr>
              <a:t>  Chadwick, Martin &amp; Bailey travel trends:</a:t>
            </a:r>
          </a:p>
          <a:p>
            <a:pPr eaLnBrk="1" hangingPunct="1"/>
            <a:endParaRPr lang="en-US" sz="2400" b="1" i="1" dirty="0">
              <a:latin typeface="+mj-lt"/>
              <a:ea typeface="MS PGothic" pitchFamily="34" charset="-128"/>
            </a:endParaRPr>
          </a:p>
          <a:p>
            <a:pPr eaLnBrk="1" hangingPunct="1"/>
            <a:r>
              <a:rPr lang="en-US" sz="2400" b="1" i="1" dirty="0">
                <a:latin typeface="+mj-lt"/>
                <a:ea typeface="MS PGothic" pitchFamily="34" charset="-128"/>
              </a:rPr>
              <a:t>   </a:t>
            </a:r>
            <a:r>
              <a:rPr lang="en-US" sz="2400" b="1" i="1" dirty="0" smtClean="0">
                <a:latin typeface="+mj-lt"/>
                <a:ea typeface="MS PGothic" pitchFamily="34" charset="-128"/>
              </a:rPr>
              <a:t>- Active </a:t>
            </a:r>
            <a:r>
              <a:rPr lang="en-US" sz="2400" b="1" i="1" dirty="0">
                <a:latin typeface="+mj-lt"/>
                <a:ea typeface="MS PGothic" pitchFamily="34" charset="-128"/>
              </a:rPr>
              <a:t>vacations</a:t>
            </a:r>
          </a:p>
          <a:p>
            <a:pPr eaLnBrk="1" hangingPunct="1"/>
            <a:endParaRPr lang="en-US" sz="2400" b="1" i="1" dirty="0">
              <a:latin typeface="+mj-lt"/>
              <a:ea typeface="MS PGothic" pitchFamily="34" charset="-128"/>
            </a:endParaRPr>
          </a:p>
          <a:p>
            <a:pPr eaLnBrk="1" hangingPunct="1"/>
            <a:r>
              <a:rPr lang="en-US" sz="2400" b="1" i="1" dirty="0">
                <a:latin typeface="+mj-lt"/>
                <a:ea typeface="MS PGothic" pitchFamily="34" charset="-128"/>
              </a:rPr>
              <a:t>   </a:t>
            </a:r>
            <a:r>
              <a:rPr lang="en-US" sz="2400" b="1" i="1" dirty="0" smtClean="0">
                <a:latin typeface="+mj-lt"/>
                <a:ea typeface="MS PGothic" pitchFamily="34" charset="-128"/>
              </a:rPr>
              <a:t>- Sustainable </a:t>
            </a:r>
            <a:r>
              <a:rPr lang="en-US" sz="2400" b="1" i="1" dirty="0">
                <a:latin typeface="+mj-lt"/>
                <a:ea typeface="MS PGothic" pitchFamily="34" charset="-128"/>
              </a:rPr>
              <a:t>travel</a:t>
            </a:r>
          </a:p>
          <a:p>
            <a:pPr eaLnBrk="1" hangingPunct="1">
              <a:buFontTx/>
              <a:buChar char="•"/>
            </a:pPr>
            <a:endParaRPr lang="en-US" sz="2400" b="1" i="1" dirty="0">
              <a:latin typeface="+mj-lt"/>
              <a:ea typeface="MS PGothic" pitchFamily="34" charset="-128"/>
            </a:endParaRPr>
          </a:p>
          <a:p>
            <a:pPr eaLnBrk="1" hangingPunct="1"/>
            <a:r>
              <a:rPr lang="en-US" sz="2400" b="1" i="1" dirty="0">
                <a:latin typeface="+mj-lt"/>
                <a:ea typeface="MS PGothic" pitchFamily="34" charset="-128"/>
              </a:rPr>
              <a:t>   </a:t>
            </a:r>
            <a:r>
              <a:rPr lang="en-US" sz="2400" b="1" i="1" dirty="0" smtClean="0">
                <a:latin typeface="+mj-lt"/>
                <a:ea typeface="MS PGothic" pitchFamily="34" charset="-128"/>
              </a:rPr>
              <a:t>- Experiential </a:t>
            </a:r>
            <a:r>
              <a:rPr lang="en-US" sz="2400" b="1" i="1" dirty="0">
                <a:latin typeface="+mj-lt"/>
                <a:ea typeface="MS PGothic" pitchFamily="34" charset="-128"/>
              </a:rPr>
              <a:t>travel</a:t>
            </a:r>
          </a:p>
          <a:p>
            <a:pPr eaLnBrk="1" hangingPunct="1">
              <a:buFontTx/>
              <a:buChar char="•"/>
            </a:pPr>
            <a:endParaRPr lang="en-US" sz="2400" b="1" i="1" dirty="0">
              <a:latin typeface="+mj-lt"/>
              <a:ea typeface="MS PGothic" pitchFamily="34" charset="-128"/>
            </a:endParaRPr>
          </a:p>
          <a:p>
            <a:pPr eaLnBrk="1" hangingPunct="1">
              <a:buFontTx/>
              <a:buChar char="•"/>
            </a:pPr>
            <a:r>
              <a:rPr lang="en-US" sz="2400" b="1" i="1" dirty="0">
                <a:latin typeface="+mj-lt"/>
                <a:ea typeface="MS PGothic" pitchFamily="34" charset="-128"/>
              </a:rPr>
              <a:t>  </a:t>
            </a:r>
            <a:r>
              <a:rPr lang="en-US" sz="2400" b="1" dirty="0">
                <a:latin typeface="+mj-lt"/>
                <a:ea typeface="MS PGothic" pitchFamily="34" charset="-128"/>
              </a:rPr>
              <a:t>New York Times</a:t>
            </a:r>
            <a:r>
              <a:rPr lang="en-US" sz="2400" b="1" i="1" dirty="0">
                <a:latin typeface="+mj-lt"/>
                <a:ea typeface="MS PGothic" pitchFamily="34" charset="-128"/>
              </a:rPr>
              <a:t> Travel Magazine </a:t>
            </a:r>
            <a:r>
              <a:rPr lang="en-US" sz="2400" b="1" i="1" dirty="0" smtClean="0">
                <a:latin typeface="+mj-lt"/>
                <a:ea typeface="MS PGothic" pitchFamily="34" charset="-128"/>
              </a:rPr>
              <a:t>(</a:t>
            </a:r>
            <a:r>
              <a:rPr lang="en-US" sz="2400" b="1" i="1" dirty="0">
                <a:latin typeface="+mj-lt"/>
                <a:ea typeface="MS PGothic" pitchFamily="34" charset="-128"/>
              </a:rPr>
              <a:t>March 2010</a:t>
            </a:r>
            <a:r>
              <a:rPr lang="en-US" sz="2400" b="1" i="1" dirty="0" smtClean="0">
                <a:latin typeface="+mj-lt"/>
                <a:ea typeface="MS PGothic" pitchFamily="34" charset="-128"/>
              </a:rPr>
              <a:t>):</a:t>
            </a:r>
            <a:endParaRPr lang="en-US" sz="2400" b="1" i="1" dirty="0">
              <a:latin typeface="+mj-lt"/>
              <a:ea typeface="MS PGothic" pitchFamily="34" charset="-128"/>
            </a:endParaRPr>
          </a:p>
          <a:p>
            <a:pPr eaLnBrk="1" hangingPunct="1"/>
            <a:r>
              <a:rPr lang="en-US" sz="2400" b="1" i="1" dirty="0">
                <a:latin typeface="+mj-lt"/>
                <a:ea typeface="MS PGothic" pitchFamily="34" charset="-128"/>
              </a:rPr>
              <a:t>   50% of American travelers want </a:t>
            </a:r>
            <a:r>
              <a:rPr lang="en-US" sz="2400" b="1" i="1" dirty="0" smtClean="0">
                <a:latin typeface="+mj-lt"/>
                <a:ea typeface="MS PGothic" pitchFamily="34" charset="-128"/>
              </a:rPr>
              <a:t>a </a:t>
            </a:r>
            <a:r>
              <a:rPr lang="en-US" sz="2400" b="1" i="1" dirty="0">
                <a:latin typeface="+mj-lt"/>
                <a:ea typeface="MS PGothic" pitchFamily="34" charset="-128"/>
              </a:rPr>
              <a:t>culturally authentic experience</a:t>
            </a:r>
          </a:p>
          <a:p>
            <a:pPr eaLnBrk="1" hangingPunct="1">
              <a:buFontTx/>
              <a:buChar char="•"/>
            </a:pPr>
            <a:endParaRPr lang="en-US" sz="2000" b="1" i="1" dirty="0">
              <a:ea typeface="MS PGothic" pitchFamily="34" charset="-128"/>
            </a:endParaRPr>
          </a:p>
          <a:p>
            <a:pPr eaLnBrk="1" hangingPunct="1"/>
            <a:endParaRPr lang="en-US" sz="1600" b="1" i="1" dirty="0">
              <a:solidFill>
                <a:schemeClr val="bg1"/>
              </a:solidFill>
              <a:ea typeface="MS PGothic" pitchFamily="34" charset="-128"/>
            </a:endParaRPr>
          </a:p>
        </p:txBody>
      </p:sp>
      <p:pic>
        <p:nvPicPr>
          <p:cNvPr id="23555" name="Picture 3" descr="Cycle Oreg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093" y="946685"/>
            <a:ext cx="2995146" cy="526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95272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58" y="609832"/>
            <a:ext cx="9062996" cy="6044175"/>
          </a:xfrm>
          <a:prstGeom prst="rect">
            <a:avLst/>
          </a:prstGeom>
        </p:spPr>
      </p:pic>
    </p:spTree>
    <p:extLst>
      <p:ext uri="{BB962C8B-B14F-4D97-AF65-F5344CB8AC3E}">
        <p14:creationId xmlns:p14="http://schemas.microsoft.com/office/powerpoint/2010/main" val="19054958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 y="654786"/>
            <a:ext cx="5181600" cy="3932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81" y="3665488"/>
            <a:ext cx="4676399" cy="3118308"/>
          </a:xfrm>
          <a:prstGeom prst="rect">
            <a:avLst/>
          </a:prstGeom>
        </p:spPr>
      </p:pic>
      <p:pic>
        <p:nvPicPr>
          <p:cNvPr id="3" name="Picture 5" descr="https://focklerr.files.wordpress.com/2014/07/image1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96710" y="3759360"/>
            <a:ext cx="4437408" cy="2955765"/>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8780" y="654786"/>
            <a:ext cx="4456113" cy="334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078840" y="935597"/>
            <a:ext cx="3673148" cy="523220"/>
          </a:xfrm>
          <a:prstGeom prst="rect">
            <a:avLst/>
          </a:prstGeom>
          <a:noFill/>
        </p:spPr>
        <p:txBody>
          <a:bodyPr wrap="square" rtlCol="0">
            <a:spAutoFit/>
          </a:bodyPr>
          <a:lstStyle/>
          <a:p>
            <a:r>
              <a:rPr lang="en-US" sz="2800" dirty="0" smtClean="0"/>
              <a:t>Cyclists Only  Lodging</a:t>
            </a:r>
            <a:endParaRPr lang="en-US" sz="2800" dirty="0"/>
          </a:p>
        </p:txBody>
      </p:sp>
    </p:spTree>
    <p:extLst>
      <p:ext uri="{BB962C8B-B14F-4D97-AF65-F5344CB8AC3E}">
        <p14:creationId xmlns:p14="http://schemas.microsoft.com/office/powerpoint/2010/main" val="23180835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J:\Departments\Travel Initiatives\Media\Photos\State Parks\Oregon\Hiker-Biker sign - OPRD.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5663" t="7693" r="3271" b="6833"/>
          <a:stretch/>
        </p:blipFill>
        <p:spPr bwMode="auto">
          <a:xfrm>
            <a:off x="3671549" y="640079"/>
            <a:ext cx="5472451" cy="60948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J:\Departments\Travel Initiatives\Media\Photos\State Parks\Oregon\Cyclist setting up camp at hikerbiker site - OPRD.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89" b="7409"/>
          <a:stretch/>
        </p:blipFill>
        <p:spPr bwMode="auto">
          <a:xfrm>
            <a:off x="0" y="640079"/>
            <a:ext cx="4389120" cy="609486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228600" y="5547360"/>
            <a:ext cx="3724914" cy="1187585"/>
          </a:xfrm>
          <a:prstGeom prst="rect">
            <a:avLst/>
          </a:prstGeom>
          <a:solidFill>
            <a:schemeClr val="bg1">
              <a:lumMod val="60000"/>
              <a:lumOff val="40000"/>
              <a:alpha val="57000"/>
            </a:schemeClr>
          </a:solidFill>
        </p:spPr>
        <p:txBody>
          <a:bodyPr vert="horz" lIns="91440" tIns="45720" rIns="91440" bIns="45720" rtlCol="0" anchor="ctr">
            <a:normAutofit fontScale="7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4600" b="1" dirty="0" smtClean="0">
                <a:latin typeface="+mn-lt"/>
                <a:cs typeface="Arial" panose="020B0604020202020204" pitchFamily="34" charset="0"/>
              </a:rPr>
              <a:t>State Parks</a:t>
            </a:r>
          </a:p>
          <a:p>
            <a:pPr marL="457200" indent="-457200" algn="l">
              <a:buFont typeface="Arial" panose="020B0604020202020204" pitchFamily="34" charset="0"/>
              <a:buChar char="•"/>
            </a:pPr>
            <a:r>
              <a:rPr lang="en-US" sz="3200" b="1" dirty="0" smtClean="0">
                <a:latin typeface="+mn-lt"/>
                <a:cs typeface="Arial" panose="020B0604020202020204" pitchFamily="34" charset="0"/>
              </a:rPr>
              <a:t>Hiker/Biker Sites</a:t>
            </a:r>
          </a:p>
          <a:p>
            <a:pPr marL="457200" indent="-457200" algn="l">
              <a:buFont typeface="Arial" panose="020B0604020202020204" pitchFamily="34" charset="0"/>
              <a:buChar char="•"/>
            </a:pPr>
            <a:r>
              <a:rPr lang="en-US" sz="3200" b="1" dirty="0" smtClean="0">
                <a:latin typeface="+mn-lt"/>
                <a:cs typeface="Arial" panose="020B0604020202020204" pitchFamily="34" charset="0"/>
              </a:rPr>
              <a:t>No-Turn-Away Policies </a:t>
            </a:r>
            <a:endParaRPr lang="en-US" sz="3200" b="1" dirty="0">
              <a:latin typeface="+mn-lt"/>
              <a:cs typeface="Arial" panose="020B0604020202020204" pitchFamily="34" charset="0"/>
            </a:endParaRPr>
          </a:p>
        </p:txBody>
      </p:sp>
    </p:spTree>
    <p:extLst>
      <p:ext uri="{BB962C8B-B14F-4D97-AF65-F5344CB8AC3E}">
        <p14:creationId xmlns:p14="http://schemas.microsoft.com/office/powerpoint/2010/main" val="26744858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7" name="Picture 3" descr="J:\Departments\Travel Initiatives\Media\Photos\National Parks\Lassen Volcanic National Park\Lassen NP_Car Free Day Family2_ LassenNPS.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4000" contrast="13000"/>
                    </a14:imgEffect>
                  </a14:imgLayer>
                </a14:imgProps>
              </a:ext>
              <a:ext uri="{28A0092B-C50C-407E-A947-70E740481C1C}">
                <a14:useLocalDpi xmlns:a14="http://schemas.microsoft.com/office/drawing/2010/main" val="0"/>
              </a:ext>
            </a:extLst>
          </a:blip>
          <a:srcRect r="10526"/>
          <a:stretch/>
        </p:blipFill>
        <p:spPr bwMode="auto">
          <a:xfrm>
            <a:off x="-1" y="653340"/>
            <a:ext cx="9144000" cy="6114604"/>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152397" y="813768"/>
            <a:ext cx="3063243" cy="1391550"/>
          </a:xfrm>
          <a:prstGeom prst="rect">
            <a:avLst/>
          </a:prstGeom>
          <a:solidFill>
            <a:schemeClr val="bg1">
              <a:lumMod val="60000"/>
              <a:lumOff val="40000"/>
              <a:alpha val="26000"/>
            </a:schemeClr>
          </a:solidFill>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4000" b="1" dirty="0" smtClean="0">
                <a:latin typeface="+mn-lt"/>
                <a:cs typeface="Arial" panose="020B0604020202020204" pitchFamily="34" charset="0"/>
              </a:rPr>
              <a:t>National Parks</a:t>
            </a:r>
          </a:p>
          <a:p>
            <a:pPr marL="342900" indent="-342900" algn="l">
              <a:buFont typeface="Arial" panose="020B0604020202020204" pitchFamily="34" charset="0"/>
              <a:buChar char="•"/>
            </a:pPr>
            <a:r>
              <a:rPr lang="en-US" sz="2400" b="1" dirty="0" smtClean="0">
                <a:latin typeface="+mn-lt"/>
                <a:cs typeface="Arial" panose="020B0604020202020204" pitchFamily="34" charset="0"/>
              </a:rPr>
              <a:t>Car Free Days</a:t>
            </a:r>
          </a:p>
          <a:p>
            <a:pPr marL="342900" indent="-342900" algn="l">
              <a:buFont typeface="Arial" panose="020B0604020202020204" pitchFamily="34" charset="0"/>
              <a:buChar char="•"/>
            </a:pPr>
            <a:r>
              <a:rPr lang="en-US" sz="2400" b="1" dirty="0" smtClean="0">
                <a:latin typeface="+mn-lt"/>
                <a:cs typeface="Arial" panose="020B0604020202020204" pitchFamily="34" charset="0"/>
              </a:rPr>
              <a:t>Safety Initiatives</a:t>
            </a:r>
          </a:p>
          <a:p>
            <a:pPr marL="342900" indent="-342900" algn="l">
              <a:buFont typeface="Arial" panose="020B0604020202020204" pitchFamily="34" charset="0"/>
              <a:buChar char="•"/>
            </a:pPr>
            <a:r>
              <a:rPr lang="en-US" sz="2400" b="1" dirty="0" smtClean="0">
                <a:latin typeface="+mn-lt"/>
                <a:cs typeface="Arial" panose="020B0604020202020204" pitchFamily="34" charset="0"/>
              </a:rPr>
              <a:t>US Bike Routes</a:t>
            </a:r>
            <a:endParaRPr lang="en-US" sz="2400" b="1" dirty="0">
              <a:latin typeface="+mn-lt"/>
              <a:cs typeface="Arial" panose="020B0604020202020204" pitchFamily="34" charset="0"/>
            </a:endParaRPr>
          </a:p>
        </p:txBody>
      </p:sp>
    </p:spTree>
    <p:extLst>
      <p:ext uri="{BB962C8B-B14F-4D97-AF65-F5344CB8AC3E}">
        <p14:creationId xmlns:p14="http://schemas.microsoft.com/office/powerpoint/2010/main" val="5140903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gsullivan.ADCYCLE\Pictures\Adventure Cycling\MT for PP\GlacierDataCollection_TempSign_ITR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4135" y="1974984"/>
            <a:ext cx="3434634" cy="457951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76521" y="1000360"/>
            <a:ext cx="8456216" cy="584775"/>
          </a:xfrm>
          <a:prstGeom prst="rect">
            <a:avLst/>
          </a:prstGeom>
          <a:noFill/>
        </p:spPr>
        <p:txBody>
          <a:bodyPr wrap="square" rtlCol="0">
            <a:spAutoFit/>
          </a:bodyPr>
          <a:lstStyle/>
          <a:p>
            <a:pPr algn="ctr"/>
            <a:r>
              <a:rPr lang="en-US" sz="3200" dirty="0" smtClean="0"/>
              <a:t> HOW DO WE WORK TOGETHER?</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74984"/>
            <a:ext cx="3045717" cy="457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Content Placeholder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2713" y="1970410"/>
            <a:ext cx="3056056" cy="4584085"/>
          </a:xfrm>
          <a:prstGeom prst="rect">
            <a:avLst/>
          </a:prstGeom>
        </p:spPr>
      </p:pic>
      <p:pic>
        <p:nvPicPr>
          <p:cNvPr id="4098" name="Picture 2"/>
          <p:cNvPicPr>
            <a:picLocks noGrp="1" noChangeAspect="1" noChangeArrowheads="1"/>
          </p:cNvPicPr>
          <p:nvPr>
            <p:ph/>
          </p:nvPr>
        </p:nvPicPr>
        <p:blipFill>
          <a:blip r:embed="rId5">
            <a:extLst>
              <a:ext uri="{28A0092B-C50C-407E-A947-70E740481C1C}">
                <a14:useLocalDpi xmlns:a14="http://schemas.microsoft.com/office/drawing/2010/main" val="0"/>
              </a:ext>
            </a:extLst>
          </a:blip>
          <a:srcRect/>
          <a:stretch>
            <a:fillRect/>
          </a:stretch>
        </p:blipFill>
        <p:spPr bwMode="auto">
          <a:xfrm>
            <a:off x="3045717" y="1974984"/>
            <a:ext cx="3251453" cy="457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69817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p:nvPr>
        </p:nvPicPr>
        <p:blipFill>
          <a:blip r:embed="rId2">
            <a:extLst>
              <a:ext uri="{28A0092B-C50C-407E-A947-70E740481C1C}">
                <a14:useLocalDpi xmlns:a14="http://schemas.microsoft.com/office/drawing/2010/main" val="0"/>
              </a:ext>
            </a:extLst>
          </a:blip>
          <a:stretch>
            <a:fillRect/>
          </a:stretch>
        </p:blipFill>
        <p:spPr>
          <a:xfrm>
            <a:off x="641350" y="730250"/>
            <a:ext cx="7861300" cy="3111500"/>
          </a:xfrm>
        </p:spPr>
      </p:pic>
      <p:sp>
        <p:nvSpPr>
          <p:cNvPr id="4" name="TextBox 3"/>
          <p:cNvSpPr txBox="1"/>
          <p:nvPr/>
        </p:nvSpPr>
        <p:spPr>
          <a:xfrm>
            <a:off x="298938" y="3806583"/>
            <a:ext cx="8563708" cy="2800767"/>
          </a:xfrm>
          <a:prstGeom prst="rect">
            <a:avLst/>
          </a:prstGeom>
          <a:noFill/>
        </p:spPr>
        <p:txBody>
          <a:bodyPr wrap="square" rtlCol="0">
            <a:spAutoFit/>
          </a:bodyPr>
          <a:lstStyle/>
          <a:p>
            <a:r>
              <a:rPr lang="en-US" sz="2400" dirty="0" smtClean="0"/>
              <a:t>PRESS RELEASES FOR NEW U.S. BICYCLE ROUTES </a:t>
            </a:r>
          </a:p>
          <a:p>
            <a:r>
              <a:rPr lang="en-US" sz="2400" dirty="0" smtClean="0"/>
              <a:t>2 TIMES PER YEAR: SPRING &amp; FALL</a:t>
            </a:r>
          </a:p>
          <a:p>
            <a:endParaRPr lang="en-US" sz="800" dirty="0" smtClean="0"/>
          </a:p>
          <a:p>
            <a:pPr marL="342900" indent="-342900">
              <a:buFont typeface="Arial" panose="020B0604020202020204" pitchFamily="34" charset="0"/>
              <a:buChar char="•"/>
            </a:pPr>
            <a:r>
              <a:rPr lang="en-US" sz="2400" dirty="0" smtClean="0"/>
              <a:t>Who: Bicycle &amp; Pedestrian Coordinators, Bicycle Advocates/Non-Profits &amp; Transportation Communications </a:t>
            </a:r>
            <a:r>
              <a:rPr lang="en-US" sz="2400" dirty="0" err="1" smtClean="0"/>
              <a:t>Dpts</a:t>
            </a:r>
            <a:endParaRPr lang="en-US" sz="2400" dirty="0" smtClean="0"/>
          </a:p>
          <a:p>
            <a:pPr marL="342900" indent="-342900">
              <a:buFont typeface="Arial" panose="020B0604020202020204" pitchFamily="34" charset="0"/>
              <a:buChar char="•"/>
            </a:pPr>
            <a:r>
              <a:rPr lang="en-US" sz="2400" dirty="0" smtClean="0"/>
              <a:t>What: Photos, Route </a:t>
            </a:r>
            <a:r>
              <a:rPr lang="en-US" sz="2400" dirty="0"/>
              <a:t>H</a:t>
            </a:r>
            <a:r>
              <a:rPr lang="en-US" sz="2400" dirty="0" smtClean="0"/>
              <a:t>ighlights including towns, historic &amp; cultural destinations, scenic places, unique state features, maps</a:t>
            </a:r>
          </a:p>
          <a:p>
            <a:pPr marL="342900" indent="-342900">
              <a:buFont typeface="Arial" panose="020B0604020202020204" pitchFamily="34" charset="0"/>
              <a:buChar char="•"/>
            </a:pPr>
            <a:r>
              <a:rPr lang="en-US" sz="2400" dirty="0" smtClean="0"/>
              <a:t>How: Let’s connect! </a:t>
            </a:r>
          </a:p>
        </p:txBody>
      </p:sp>
    </p:spTree>
    <p:extLst>
      <p:ext uri="{BB962C8B-B14F-4D97-AF65-F5344CB8AC3E}">
        <p14:creationId xmlns:p14="http://schemas.microsoft.com/office/powerpoint/2010/main" val="10789434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p:nvPr>
        </p:nvPicPr>
        <p:blipFill>
          <a:blip r:embed="rId3">
            <a:extLst>
              <a:ext uri="{28A0092B-C50C-407E-A947-70E740481C1C}">
                <a14:useLocalDpi xmlns:a14="http://schemas.microsoft.com/office/drawing/2010/main" val="0"/>
              </a:ext>
            </a:extLst>
          </a:blip>
          <a:stretch>
            <a:fillRect/>
          </a:stretch>
        </p:blipFill>
        <p:spPr>
          <a:xfrm>
            <a:off x="0" y="605204"/>
            <a:ext cx="4818185" cy="3609715"/>
          </a:xfr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8185" y="605204"/>
            <a:ext cx="4325815" cy="2881551"/>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9631" y="3392196"/>
            <a:ext cx="5064368" cy="3370476"/>
          </a:xfrm>
          <a:prstGeom prst="rect">
            <a:avLst/>
          </a:prstGeom>
        </p:spPr>
      </p:pic>
      <p:sp>
        <p:nvSpPr>
          <p:cNvPr id="4" name="Rectangle 3"/>
          <p:cNvSpPr/>
          <p:nvPr/>
        </p:nvSpPr>
        <p:spPr>
          <a:xfrm>
            <a:off x="1173773" y="3240862"/>
            <a:ext cx="3644412" cy="646331"/>
          </a:xfrm>
          <a:prstGeom prst="rect">
            <a:avLst/>
          </a:prstGeom>
          <a:solidFill>
            <a:schemeClr val="bg1"/>
          </a:solidFill>
        </p:spPr>
        <p:txBody>
          <a:bodyPr wrap="square">
            <a:spAutoFit/>
          </a:bodyPr>
          <a:lstStyle/>
          <a:p>
            <a:r>
              <a:rPr lang="en-US" dirty="0"/>
              <a:t>U.S. BICYCLE ROUTE EVENTS: RIBBON CUTTINGS, RIDES, </a:t>
            </a:r>
            <a:r>
              <a:rPr lang="en-US" dirty="0" smtClean="0"/>
              <a:t>&amp; TOURS</a:t>
            </a:r>
            <a:endParaRPr lang="en-US" dirty="0"/>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912972"/>
            <a:ext cx="4286250" cy="2857500"/>
          </a:xfrm>
          <a:prstGeom prst="rect">
            <a:avLst/>
          </a:prstGeom>
        </p:spPr>
      </p:pic>
    </p:spTree>
    <p:extLst>
      <p:ext uri="{BB962C8B-B14F-4D97-AF65-F5344CB8AC3E}">
        <p14:creationId xmlns:p14="http://schemas.microsoft.com/office/powerpoint/2010/main" val="387017979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p:nvPr>
        </p:nvPicPr>
        <p:blipFill>
          <a:blip r:embed="rId3">
            <a:extLst>
              <a:ext uri="{28A0092B-C50C-407E-A947-70E740481C1C}">
                <a14:useLocalDpi xmlns:a14="http://schemas.microsoft.com/office/drawing/2010/main" val="0"/>
              </a:ext>
            </a:extLst>
          </a:blip>
          <a:stretch>
            <a:fillRect/>
          </a:stretch>
        </p:blipFill>
        <p:spPr>
          <a:xfrm>
            <a:off x="570957" y="749433"/>
            <a:ext cx="8002085" cy="5851525"/>
          </a:xfrm>
        </p:spPr>
      </p:pic>
    </p:spTree>
    <p:extLst>
      <p:ext uri="{BB962C8B-B14F-4D97-AF65-F5344CB8AC3E}">
        <p14:creationId xmlns:p14="http://schemas.microsoft.com/office/powerpoint/2010/main" val="1913785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46138"/>
            <a:ext cx="8229600" cy="1143000"/>
          </a:xfrm>
        </p:spPr>
        <p:txBody>
          <a:bodyPr/>
          <a:lstStyle/>
          <a:p>
            <a:r>
              <a:rPr lang="en-US" dirty="0" smtClean="0"/>
              <a:t>Screen shot of Travel MT website</a:t>
            </a:r>
            <a:endParaRPr lang="en-US"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523" r="55554"/>
          <a:stretch/>
        </p:blipFill>
        <p:spPr bwMode="auto">
          <a:xfrm>
            <a:off x="304800" y="630238"/>
            <a:ext cx="8382000" cy="6011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917330" y="5152292"/>
            <a:ext cx="7156939" cy="1384995"/>
          </a:xfrm>
          <a:prstGeom prst="rect">
            <a:avLst/>
          </a:prstGeom>
          <a:noFill/>
        </p:spPr>
        <p:txBody>
          <a:bodyPr wrap="square" rtlCol="0">
            <a:spAutoFit/>
          </a:bodyPr>
          <a:lstStyle/>
          <a:p>
            <a:r>
              <a:rPr lang="en-US" sz="2800" dirty="0" smtClean="0">
                <a:solidFill>
                  <a:schemeClr val="bg1"/>
                </a:solidFill>
              </a:rPr>
              <a:t>Work with </a:t>
            </a:r>
            <a:r>
              <a:rPr lang="en-US" sz="2800" dirty="0">
                <a:solidFill>
                  <a:schemeClr val="bg1"/>
                </a:solidFill>
              </a:rPr>
              <a:t>t</a:t>
            </a:r>
            <a:r>
              <a:rPr lang="en-US" sz="2800" dirty="0" smtClean="0">
                <a:solidFill>
                  <a:schemeClr val="bg1"/>
                </a:solidFill>
              </a:rPr>
              <a:t>ourism partners to feature U.S. Bicycle Routes on travel websites, blogs, radio shows, social media, signs &amp; and promotions</a:t>
            </a:r>
            <a:endParaRPr lang="en-US" sz="2800" dirty="0">
              <a:solidFill>
                <a:schemeClr val="bg1"/>
              </a:solidFill>
            </a:endParaRPr>
          </a:p>
        </p:txBody>
      </p:sp>
    </p:spTree>
    <p:extLst>
      <p:ext uri="{BB962C8B-B14F-4D97-AF65-F5344CB8AC3E}">
        <p14:creationId xmlns:p14="http://schemas.microsoft.com/office/powerpoint/2010/main" val="71304011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p:cNvPicPr>
            <a:picLocks noGrp="1" noChangeAspect="1"/>
          </p:cNvPicPr>
          <p:nvPr>
            <p:ph/>
          </p:nvPr>
        </p:nvPicPr>
        <p:blipFill rotWithShape="1">
          <a:blip r:embed="rId3">
            <a:extLst>
              <a:ext uri="{28A0092B-C50C-407E-A947-70E740481C1C}">
                <a14:useLocalDpi xmlns:a14="http://schemas.microsoft.com/office/drawing/2010/main" val="0"/>
              </a:ext>
            </a:extLst>
          </a:blip>
          <a:srcRect l="-13439" r="13439"/>
          <a:stretch/>
        </p:blipFill>
        <p:spPr>
          <a:xfrm>
            <a:off x="-780751" y="1119920"/>
            <a:ext cx="9607061" cy="5403972"/>
          </a:xfrm>
        </p:spPr>
      </p:pic>
    </p:spTree>
    <p:extLst>
      <p:ext uri="{BB962C8B-B14F-4D97-AF65-F5344CB8AC3E}">
        <p14:creationId xmlns:p14="http://schemas.microsoft.com/office/powerpoint/2010/main" val="144873671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20775"/>
            <a:ext cx="9144000" cy="5816450"/>
          </a:xfrm>
          <a:prstGeom prst="rect">
            <a:avLst/>
          </a:prstGeom>
        </p:spPr>
      </p:pic>
      <p:sp>
        <p:nvSpPr>
          <p:cNvPr id="2" name="TextBox 1"/>
          <p:cNvSpPr txBox="1"/>
          <p:nvPr/>
        </p:nvSpPr>
        <p:spPr>
          <a:xfrm>
            <a:off x="3638144" y="1167319"/>
            <a:ext cx="4941651" cy="1077218"/>
          </a:xfrm>
          <a:prstGeom prst="rect">
            <a:avLst/>
          </a:prstGeom>
          <a:noFill/>
        </p:spPr>
        <p:txBody>
          <a:bodyPr wrap="square" rtlCol="0">
            <a:spAutoFit/>
          </a:bodyPr>
          <a:lstStyle/>
          <a:p>
            <a:r>
              <a:rPr lang="en-US" sz="3200" b="1" dirty="0" smtClean="0">
                <a:solidFill>
                  <a:schemeClr val="bg1"/>
                </a:solidFill>
              </a:rPr>
              <a:t>Promotional Resources: adventurecycling.org/</a:t>
            </a:r>
            <a:r>
              <a:rPr lang="en-US" sz="3200" b="1" dirty="0" err="1" smtClean="0">
                <a:solidFill>
                  <a:schemeClr val="bg1"/>
                </a:solidFill>
              </a:rPr>
              <a:t>usbrs</a:t>
            </a:r>
            <a:endParaRPr lang="en-US" sz="3200" b="1" dirty="0">
              <a:solidFill>
                <a:schemeClr val="bg1"/>
              </a:solidFill>
            </a:endParaRPr>
          </a:p>
        </p:txBody>
      </p:sp>
    </p:spTree>
    <p:extLst>
      <p:ext uri="{BB962C8B-B14F-4D97-AF65-F5344CB8AC3E}">
        <p14:creationId xmlns:p14="http://schemas.microsoft.com/office/powerpoint/2010/main" val="2054893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adventurecycling.org/store/images/products/Decal_TransAm_lg.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914400"/>
            <a:ext cx="4295775" cy="531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4" descr="http://www.adventurecycling.org/routes/images/transamerica_set.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3478213"/>
            <a:ext cx="402907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57763" y="871538"/>
            <a:ext cx="3960812"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98267" y="2266910"/>
            <a:ext cx="1093134" cy="855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389382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3048"/>
            <a:ext cx="9144000" cy="6119446"/>
          </a:xfrm>
          <a:prstGeom prst="rect">
            <a:avLst/>
          </a:prstGeom>
        </p:spPr>
      </p:pic>
    </p:spTree>
    <p:extLst>
      <p:ext uri="{BB962C8B-B14F-4D97-AF65-F5344CB8AC3E}">
        <p14:creationId xmlns:p14="http://schemas.microsoft.com/office/powerpoint/2010/main" val="25918378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J:\Departments\Travel Initiatives\Media\Photos\Multimodal -Amtrak\2015-03-10 Capitol Limited Bike Rack Test\Amtrak 2015-03_Cap Limited Test 11_Saara Snow.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34000"/>
                    </a14:imgEffect>
                  </a14:imgLayer>
                </a14:imgProps>
              </a:ext>
              <a:ext uri="{28A0092B-C50C-407E-A947-70E740481C1C}">
                <a14:useLocalDpi xmlns:a14="http://schemas.microsoft.com/office/drawing/2010/main" val="0"/>
              </a:ext>
            </a:extLst>
          </a:blip>
          <a:srcRect l="30913" r="4861"/>
          <a:stretch/>
        </p:blipFill>
        <p:spPr bwMode="auto">
          <a:xfrm>
            <a:off x="4041800" y="665480"/>
            <a:ext cx="5102200" cy="605535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J:\Departments\Travel Initiatives\Media\Photos\Multimodal -Amtrak\2015-03-10 Capitol Limited Bike Rack Test\JeffMillerAmtrak2_GSulliv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65480"/>
            <a:ext cx="4529693" cy="6055358"/>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a:spLocks noGrp="1"/>
          </p:cNvSpPr>
          <p:nvPr>
            <p:ph type="title"/>
          </p:nvPr>
        </p:nvSpPr>
        <p:spPr>
          <a:xfrm>
            <a:off x="137160" y="853440"/>
            <a:ext cx="4209653" cy="838200"/>
          </a:xfrm>
          <a:solidFill>
            <a:schemeClr val="bg1">
              <a:lumMod val="60000"/>
              <a:lumOff val="40000"/>
              <a:alpha val="53000"/>
            </a:schemeClr>
          </a:solidFill>
        </p:spPr>
        <p:txBody>
          <a:bodyPr>
            <a:normAutofit fontScale="90000"/>
          </a:bodyPr>
          <a:lstStyle/>
          <a:p>
            <a:pPr algn="l"/>
            <a:r>
              <a:rPr lang="en-US" sz="3600" b="1" dirty="0" smtClean="0">
                <a:solidFill>
                  <a:schemeClr val="tx1"/>
                </a:solidFill>
                <a:latin typeface="+mn-lt"/>
                <a:cs typeface="Arial" panose="020B0604020202020204" pitchFamily="34" charset="0"/>
              </a:rPr>
              <a:t>Amtrak Roll-On Service</a:t>
            </a:r>
            <a:endParaRPr lang="en-US" sz="3600" b="1"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20140601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85" y="650629"/>
            <a:ext cx="9292093" cy="6119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396154" y="4431320"/>
            <a:ext cx="5029200" cy="2246769"/>
          </a:xfrm>
          <a:prstGeom prst="rect">
            <a:avLst/>
          </a:prstGeom>
          <a:noFill/>
        </p:spPr>
        <p:txBody>
          <a:bodyPr wrap="square" rtlCol="0">
            <a:spAutoFit/>
          </a:bodyPr>
          <a:lstStyle/>
          <a:p>
            <a:r>
              <a:rPr lang="en-US" sz="2800" b="1" dirty="0" smtClean="0">
                <a:solidFill>
                  <a:schemeClr val="bg1"/>
                </a:solidFill>
                <a:hlinkClick r:id="rId4"/>
              </a:rPr>
              <a:t>ssnow@adventurecycling.org</a:t>
            </a:r>
          </a:p>
          <a:p>
            <a:r>
              <a:rPr lang="en-US" sz="2800" b="1" dirty="0" smtClean="0">
                <a:solidFill>
                  <a:schemeClr val="bg1"/>
                </a:solidFill>
                <a:hlinkClick r:id="rId4"/>
              </a:rPr>
              <a:t>gsullivan@adventurecycling.org</a:t>
            </a:r>
            <a:r>
              <a:rPr lang="en-US" sz="2800" b="1" dirty="0" smtClean="0">
                <a:solidFill>
                  <a:schemeClr val="bg1"/>
                </a:solidFill>
              </a:rPr>
              <a:t> </a:t>
            </a:r>
          </a:p>
          <a:p>
            <a:r>
              <a:rPr lang="en-US" sz="2800" b="1" dirty="0" smtClean="0">
                <a:solidFill>
                  <a:schemeClr val="bg1"/>
                </a:solidFill>
              </a:rPr>
              <a:t>406-721-1776</a:t>
            </a:r>
          </a:p>
          <a:p>
            <a:r>
              <a:rPr lang="en-US" sz="2800" b="1" dirty="0" smtClean="0">
                <a:solidFill>
                  <a:schemeClr val="bg1"/>
                </a:solidFill>
              </a:rPr>
              <a:t>@</a:t>
            </a:r>
            <a:r>
              <a:rPr lang="en-US" sz="2800" b="1" dirty="0" err="1" smtClean="0">
                <a:solidFill>
                  <a:schemeClr val="bg1"/>
                </a:solidFill>
              </a:rPr>
              <a:t>USBicycleRoutes</a:t>
            </a:r>
            <a:endParaRPr lang="en-US" sz="2800" b="1" dirty="0" smtClean="0">
              <a:solidFill>
                <a:schemeClr val="bg1"/>
              </a:solidFill>
            </a:endParaRPr>
          </a:p>
          <a:p>
            <a:r>
              <a:rPr lang="en-US" sz="2800" b="1" dirty="0" smtClean="0">
                <a:solidFill>
                  <a:schemeClr val="bg1"/>
                </a:solidFill>
              </a:rPr>
              <a:t>www.facebook/USBRS</a:t>
            </a:r>
          </a:p>
        </p:txBody>
      </p:sp>
    </p:spTree>
    <p:extLst>
      <p:ext uri="{BB962C8B-B14F-4D97-AF65-F5344CB8AC3E}">
        <p14:creationId xmlns:p14="http://schemas.microsoft.com/office/powerpoint/2010/main" val="33809147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499" t="14500" r="13574" b="1173"/>
          <a:stretch/>
        </p:blipFill>
        <p:spPr>
          <a:xfrm>
            <a:off x="0" y="613189"/>
            <a:ext cx="9144000" cy="6104771"/>
          </a:xfrm>
          <a:prstGeom prst="rect">
            <a:avLst/>
          </a:prstGeom>
        </p:spPr>
      </p:pic>
      <p:sp>
        <p:nvSpPr>
          <p:cNvPr id="8" name="Rectangle 7"/>
          <p:cNvSpPr/>
          <p:nvPr/>
        </p:nvSpPr>
        <p:spPr>
          <a:xfrm>
            <a:off x="2621280" y="6091568"/>
            <a:ext cx="4175760" cy="626393"/>
          </a:xfrm>
          <a:prstGeom prst="rect">
            <a:avLst/>
          </a:prstGeom>
          <a:solidFill>
            <a:srgbClr val="0B64B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extBox 6"/>
          <p:cNvSpPr txBox="1"/>
          <p:nvPr/>
        </p:nvSpPr>
        <p:spPr>
          <a:xfrm>
            <a:off x="2420434" y="6143482"/>
            <a:ext cx="4587240" cy="523220"/>
          </a:xfrm>
          <a:prstGeom prst="rect">
            <a:avLst/>
          </a:prstGeom>
          <a:noFill/>
        </p:spPr>
        <p:txBody>
          <a:bodyPr wrap="square" rtlCol="0">
            <a:spAutoFit/>
          </a:bodyPr>
          <a:lstStyle/>
          <a:p>
            <a:pPr algn="ctr"/>
            <a:r>
              <a:rPr lang="en-US" sz="2800" dirty="0" smtClean="0">
                <a:solidFill>
                  <a:schemeClr val="bg1"/>
                </a:solidFill>
              </a:rPr>
              <a:t>40</a:t>
            </a:r>
            <a:r>
              <a:rPr lang="en-US" sz="2800" baseline="30000" dirty="0" smtClean="0">
                <a:solidFill>
                  <a:schemeClr val="bg1"/>
                </a:solidFill>
              </a:rPr>
              <a:t>TH</a:t>
            </a:r>
            <a:r>
              <a:rPr lang="en-US" sz="2800" dirty="0" smtClean="0">
                <a:solidFill>
                  <a:schemeClr val="bg1"/>
                </a:solidFill>
              </a:rPr>
              <a:t> ANNIVERSARY EVENTS</a:t>
            </a:r>
            <a:endParaRPr lang="en-US" sz="2800" baseline="18000" dirty="0">
              <a:solidFill>
                <a:schemeClr val="bg1"/>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7880" y="1"/>
            <a:ext cx="3246120" cy="676275"/>
          </a:xfrm>
          <a:prstGeom prst="rect">
            <a:avLst/>
          </a:prstGeom>
        </p:spPr>
      </p:pic>
      <p:pic>
        <p:nvPicPr>
          <p:cNvPr id="1026" name="Picture 2" descr="J:\Departments\Travel Initiatives\40th Anniversary\40th anniversary events\Logos_ForPPT\NBTW_Logo_L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327" y="916378"/>
            <a:ext cx="3815990" cy="254399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J:\Departments\Travel Initiatives\40th Anniversary\40th anniversary events\Logos_ForPPT\MBC_Logo_L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01165" y="779801"/>
            <a:ext cx="3815990" cy="25439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J:\Departments\Travel Initiatives\40th Anniversary\40th anniversary events\Bike Your Park Day\Photos Graphics\Logos &amp; Patch\Bike Your Park Logo.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38789" y="676276"/>
            <a:ext cx="2608141" cy="2835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9009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hape 330"/>
          <p:cNvPicPr preferRelativeResize="0">
            <a:picLocks/>
          </p:cNvPicPr>
          <p:nvPr/>
        </p:nvPicPr>
        <p:blipFill rotWithShape="1">
          <a:blip r:embed="rId2">
            <a:alphaModFix/>
          </a:blip>
          <a:srcRect l="-8828" r="-8827"/>
          <a:stretch/>
        </p:blipFill>
        <p:spPr>
          <a:xfrm>
            <a:off x="-374131" y="987678"/>
            <a:ext cx="9892262" cy="5440362"/>
          </a:xfrm>
          <a:prstGeom prst="rect">
            <a:avLst/>
          </a:prstGeom>
          <a:noFill/>
          <a:ln>
            <a:noFill/>
          </a:ln>
        </p:spPr>
      </p:pic>
      <p:pic>
        <p:nvPicPr>
          <p:cNvPr id="3" name="Shape 331"/>
          <p:cNvPicPr preferRelativeResize="0"/>
          <p:nvPr/>
        </p:nvPicPr>
        <p:blipFill rotWithShape="1">
          <a:blip r:embed="rId3">
            <a:alphaModFix/>
          </a:blip>
          <a:srcRect/>
          <a:stretch/>
        </p:blipFill>
        <p:spPr>
          <a:xfrm>
            <a:off x="6426217" y="1257792"/>
            <a:ext cx="2068450" cy="1723708"/>
          </a:xfrm>
          <a:prstGeom prst="rect">
            <a:avLst/>
          </a:prstGeom>
          <a:noFill/>
          <a:ln>
            <a:noFill/>
          </a:ln>
        </p:spPr>
      </p:pic>
      <p:sp>
        <p:nvSpPr>
          <p:cNvPr id="4" name="Shape 322"/>
          <p:cNvSpPr/>
          <p:nvPr/>
        </p:nvSpPr>
        <p:spPr>
          <a:xfrm>
            <a:off x="2717293" y="5836153"/>
            <a:ext cx="3760941" cy="900171"/>
          </a:xfrm>
          <a:prstGeom prst="rect">
            <a:avLst/>
          </a:prstGeom>
          <a:solidFill>
            <a:srgbClr val="0B64B6"/>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Calibri"/>
              <a:ea typeface="Calibri"/>
              <a:cs typeface="Calibri"/>
              <a:sym typeface="Calibri"/>
            </a:endParaRPr>
          </a:p>
        </p:txBody>
      </p:sp>
      <p:sp>
        <p:nvSpPr>
          <p:cNvPr id="5" name="Shape 315"/>
          <p:cNvSpPr txBox="1"/>
          <p:nvPr/>
        </p:nvSpPr>
        <p:spPr>
          <a:xfrm>
            <a:off x="2716200" y="5928453"/>
            <a:ext cx="3760800" cy="590100"/>
          </a:xfrm>
          <a:prstGeom prst="rect">
            <a:avLst/>
          </a:prstGeom>
          <a:noFill/>
          <a:ln>
            <a:noFill/>
          </a:ln>
        </p:spPr>
        <p:txBody>
          <a:bodyPr lIns="91425" tIns="45700" rIns="91425" bIns="45700" anchor="t" anchorCtr="0">
            <a:noAutofit/>
          </a:bodyPr>
          <a:lstStyle/>
          <a:p>
            <a:pPr lvl="0" algn="ctr">
              <a:lnSpc>
                <a:spcPct val="75000"/>
              </a:lnSpc>
              <a:buSzPct val="25000"/>
            </a:pPr>
            <a:r>
              <a:rPr lang="en-US" sz="2800" dirty="0">
                <a:solidFill>
                  <a:schemeClr val="lt1"/>
                </a:solidFill>
                <a:latin typeface="Calibri"/>
                <a:ea typeface="Calibri"/>
                <a:cs typeface="Calibri"/>
                <a:sym typeface="Calibri"/>
              </a:rPr>
              <a:t>ROUTES &amp; </a:t>
            </a:r>
            <a:r>
              <a:rPr lang="en-US" sz="2800" dirty="0" smtClean="0">
                <a:solidFill>
                  <a:schemeClr val="lt1"/>
                </a:solidFill>
                <a:latin typeface="Calibri"/>
                <a:ea typeface="Calibri"/>
                <a:cs typeface="Calibri"/>
                <a:sym typeface="Calibri"/>
              </a:rPr>
              <a:t>MAPS</a:t>
            </a:r>
            <a:endParaRPr lang="en-US" sz="2800" b="0" i="0" u="none" strike="noStrike" cap="none" baseline="0"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5573424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t="1118"/>
          <a:stretch>
            <a:fillRect/>
          </a:stretch>
        </p:blipFill>
        <p:spPr bwMode="auto">
          <a:xfrm>
            <a:off x="17583" y="718149"/>
            <a:ext cx="5236554" cy="5888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descr="NCNRegionalLocal2008-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1721" y="1939773"/>
            <a:ext cx="3854697" cy="4720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271722" y="738548"/>
            <a:ext cx="3872278" cy="2000548"/>
          </a:xfrm>
          <a:prstGeom prst="rect">
            <a:avLst/>
          </a:prstGeom>
          <a:noFill/>
        </p:spPr>
        <p:txBody>
          <a:bodyPr wrap="square" rtlCol="0">
            <a:spAutoFit/>
          </a:bodyPr>
          <a:lstStyle/>
          <a:p>
            <a:r>
              <a:rPr lang="en-US" sz="2800" b="1" dirty="0" smtClean="0"/>
              <a:t>EUROVELO</a:t>
            </a:r>
          </a:p>
          <a:p>
            <a:r>
              <a:rPr lang="en-US" sz="2400" b="1" i="1" dirty="0" smtClean="0"/>
              <a:t>Incorporating Local, Regional And National Bike Route Systems Across Europe</a:t>
            </a:r>
            <a:r>
              <a:rPr lang="en-US" sz="2400" i="1" dirty="0" smtClean="0"/>
              <a:t>. </a:t>
            </a:r>
            <a:endParaRPr lang="en-US" sz="2400" i="1" dirty="0"/>
          </a:p>
        </p:txBody>
      </p:sp>
      <p:sp>
        <p:nvSpPr>
          <p:cNvPr id="4" name="Oval 3"/>
          <p:cNvSpPr/>
          <p:nvPr/>
        </p:nvSpPr>
        <p:spPr>
          <a:xfrm>
            <a:off x="509953" y="2426676"/>
            <a:ext cx="1688123" cy="2022231"/>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56923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C:\Users\jsayer.ADCYCLE\Pictures\UK 10.10\IMG_227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2605" y="668214"/>
            <a:ext cx="4523642" cy="603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2691" name="Picture 3" descr="C:\Users\jsayer.ADCYCLE\Pictures\UK 10.10\IMG_228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606" b="3469"/>
          <a:stretch/>
        </p:blipFill>
        <p:spPr bwMode="auto">
          <a:xfrm rot="19997601">
            <a:off x="978689" y="1572296"/>
            <a:ext cx="3729736" cy="4223356"/>
          </a:xfrm>
          <a:prstGeom prst="rect">
            <a:avLst/>
          </a:prstGeom>
          <a:ln w="38100" cap="sq" cmpd="thickThin">
            <a:solidFill>
              <a:srgbClr val="F1FFD7"/>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18292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42691"/>
                                        </p:tgtEl>
                                        <p:attrNameLst>
                                          <p:attrName>style.visibility</p:attrName>
                                        </p:attrNameLst>
                                      </p:cBhvr>
                                      <p:to>
                                        <p:strVal val="visible"/>
                                      </p:to>
                                    </p:set>
                                    <p:anim calcmode="lin" valueType="num">
                                      <p:cBhvr additive="base">
                                        <p:cTn id="7" dur="500" fill="hold"/>
                                        <p:tgtEl>
                                          <p:spTgt spid="242691"/>
                                        </p:tgtEl>
                                        <p:attrNameLst>
                                          <p:attrName>ppt_x</p:attrName>
                                        </p:attrNameLst>
                                      </p:cBhvr>
                                      <p:tavLst>
                                        <p:tav tm="0">
                                          <p:val>
                                            <p:strVal val="#ppt_x"/>
                                          </p:val>
                                        </p:tav>
                                        <p:tav tm="100000">
                                          <p:val>
                                            <p:strVal val="#ppt_x"/>
                                          </p:val>
                                        </p:tav>
                                      </p:tavLst>
                                    </p:anim>
                                    <p:anim calcmode="lin" valueType="num">
                                      <p:cBhvr additive="base">
                                        <p:cTn id="8" dur="500" fill="hold"/>
                                        <p:tgtEl>
                                          <p:spTgt spid="2426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90CC6F8E324CA43B10B041F916640BA" ma:contentTypeVersion="2" ma:contentTypeDescription="Create a new document." ma:contentTypeScope="" ma:versionID="3085209140362718948c80eb6ff899d1">
  <xsd:schema xmlns:xsd="http://www.w3.org/2001/XMLSchema" xmlns:xs="http://www.w3.org/2001/XMLSchema" xmlns:p="http://schemas.microsoft.com/office/2006/metadata/properties" xmlns:ns1="http://schemas.microsoft.com/sharepoint/v3" targetNamespace="http://schemas.microsoft.com/office/2006/metadata/properties" ma:root="true" ma:fieldsID="e293a60df975296607c5e98c2b171245"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internalName="PublishingStartDate">
      <xsd:simpleType>
        <xsd:restriction base="dms:Unknown"/>
      </xsd:simpleType>
    </xsd:element>
    <xsd:element name="PublishingExpirationDate" ma:index="9" nillable="true" ma:displayName="Scheduling End Date" ma:description=""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ED2C912F-FA50-46DA-9824-AA26F94260B2}"/>
</file>

<file path=customXml/itemProps2.xml><?xml version="1.0" encoding="utf-8"?>
<ds:datastoreItem xmlns:ds="http://schemas.openxmlformats.org/officeDocument/2006/customXml" ds:itemID="{B709F526-607F-4EFC-A6A7-BB959C0A3234}"/>
</file>

<file path=customXml/itemProps3.xml><?xml version="1.0" encoding="utf-8"?>
<ds:datastoreItem xmlns:ds="http://schemas.openxmlformats.org/officeDocument/2006/customXml" ds:itemID="{9132437A-394B-41B6-B5F6-AB758CF15621}"/>
</file>

<file path=docProps/app.xml><?xml version="1.0" encoding="utf-8"?>
<Properties xmlns="http://schemas.openxmlformats.org/officeDocument/2006/extended-properties" xmlns:vt="http://schemas.openxmlformats.org/officeDocument/2006/docPropsVTypes">
  <TotalTime>4454</TotalTime>
  <Words>1878</Words>
  <Application>Microsoft Office PowerPoint</Application>
  <PresentationFormat>On-screen Show (4:3)</PresentationFormat>
  <Paragraphs>240</Paragraphs>
  <Slides>52</Slides>
  <Notes>24</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52</vt:i4>
      </vt:variant>
    </vt:vector>
  </HeadingPairs>
  <TitlesOfParts>
    <vt:vector size="56" baseType="lpstr">
      <vt:lpstr>Office Theme</vt:lpstr>
      <vt:lpstr>Default Design</vt:lpstr>
      <vt:lpstr>Austin</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2004  AASHTO Vision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Screen shot of Travel MT website</vt:lpstr>
      <vt:lpstr>PowerPoint Presentation</vt:lpstr>
      <vt:lpstr>PowerPoint Presentation</vt:lpstr>
      <vt:lpstr>PowerPoint Presentation</vt:lpstr>
      <vt:lpstr>Amtrak Roll-On Service</vt:lpstr>
      <vt:lpstr>PowerPoint Presentation</vt:lpstr>
    </vt:vector>
  </TitlesOfParts>
  <Company>Adventure Cycling Association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McKinney</dc:creator>
  <cp:lastModifiedBy>Ginny Sullivan</cp:lastModifiedBy>
  <cp:revision>133</cp:revision>
  <dcterms:created xsi:type="dcterms:W3CDTF">2015-01-15T23:13:56Z</dcterms:created>
  <dcterms:modified xsi:type="dcterms:W3CDTF">2016-03-17T22:30:06Z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0x010100390CC6F8E324CA43B10B041F916640BA</vt:lpwstr>
  </property>
</Properties>
</file>